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0" r:id="rId1"/>
  </p:sldMasterIdLst>
  <p:notesMasterIdLst>
    <p:notesMasterId r:id="rId17"/>
  </p:notesMasterIdLst>
  <p:sldIdLst>
    <p:sldId id="256" r:id="rId2"/>
    <p:sldId id="264" r:id="rId3"/>
    <p:sldId id="266" r:id="rId4"/>
    <p:sldId id="257" r:id="rId5"/>
    <p:sldId id="260" r:id="rId6"/>
    <p:sldId id="267" r:id="rId7"/>
    <p:sldId id="261" r:id="rId8"/>
    <p:sldId id="258" r:id="rId9"/>
    <p:sldId id="259" r:id="rId10"/>
    <p:sldId id="262" r:id="rId11"/>
    <p:sldId id="263" r:id="rId12"/>
    <p:sldId id="272" r:id="rId13"/>
    <p:sldId id="273" r:id="rId14"/>
    <p:sldId id="268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34"/>
    <p:restoredTop sz="94717"/>
  </p:normalViewPr>
  <p:slideViewPr>
    <p:cSldViewPr snapToGrid="0">
      <p:cViewPr varScale="1">
        <p:scale>
          <a:sx n="102" d="100"/>
          <a:sy n="102" d="100"/>
        </p:scale>
        <p:origin x="104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102401-356B-E64A-89C2-BD97E9DFEC27}" type="datetimeFigureOut">
              <a:rPr lang="en-US" smtClean="0"/>
              <a:t>3/13/24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B78342-F60E-1B47-A0F6-C1E2DA604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96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B78342-F60E-1B47-A0F6-C1E2DA60443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0118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B78342-F60E-1B47-A0F6-C1E2DA60443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343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1B8BE-D1C7-30F7-0E9D-382294E640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16D23B-68BE-BB13-ED1D-638FDE1EBD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66C609-D4A3-B92E-017D-18DE4ED32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5D34B-291E-6144-AB12-6D912932567F}" type="datetimeFigureOut">
              <a:rPr lang="en-US" smtClean="0"/>
              <a:t>3/13/24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641226-319D-BB06-CB37-1EC3658A6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8035D7-4268-E2AE-AC95-E2299C268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4463A-77CF-4A44-9365-DDA5C6E65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210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11129-635C-638B-C205-D51D692AC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6F5E1C-600A-DBD7-13C8-1793316612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566D61-A791-EB02-24D8-718C82A5F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5D34B-291E-6144-AB12-6D912932567F}" type="datetimeFigureOut">
              <a:rPr lang="en-US" smtClean="0"/>
              <a:t>3/13/24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E1BC65-01D3-38C0-E936-CA0FAEC08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D7F795-D580-9702-495F-5204FD32B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4463A-77CF-4A44-9365-DDA5C6E65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926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607B375-1B2F-95AF-5817-639A7A48A8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1EF683-A06C-C1A8-53FC-93BC239C22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0B831F-FFA3-CE6A-18BF-8CE54DA92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5D34B-291E-6144-AB12-6D912932567F}" type="datetimeFigureOut">
              <a:rPr lang="en-US" smtClean="0"/>
              <a:t>3/13/24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F9479B-4F59-F0B5-8BFC-408EFA0F1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5C5278-30BE-4232-9293-E31902DC7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4463A-77CF-4A44-9365-DDA5C6E65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338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80157-77AF-00AD-670B-CABE84DD9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B9E76-772E-C929-03FA-60FCD3B697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890952-FB91-7F93-207D-955D9DD04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5D34B-291E-6144-AB12-6D912932567F}" type="datetimeFigureOut">
              <a:rPr lang="en-US" smtClean="0"/>
              <a:t>3/13/24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9D3F7C-A72F-482A-F96E-FE1FF2F52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62221E-01E1-ECE3-F41C-06EDC28E2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4463A-77CF-4A44-9365-DDA5C6E65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615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750CA-3709-BAAC-2588-75AD0AF2A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B862F4-3C41-83C2-2792-C3CD9A8534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5FCA09-3FE4-22BA-3148-6F99D3B34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5D34B-291E-6144-AB12-6D912932567F}" type="datetimeFigureOut">
              <a:rPr lang="en-US" smtClean="0"/>
              <a:t>3/13/24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BF6051-DDE1-4605-7906-78B4C0EDE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AEB312-22F0-8FE9-9203-A2D5821A0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4463A-77CF-4A44-9365-DDA5C6E65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031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13C9C-74D7-903F-450C-3B0F5F99F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216B42-540D-BF3D-7550-9332B30441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262C1A-BD0E-D394-510D-79166F44D4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85C6B0-44EB-E560-FEE3-A1904977F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5D34B-291E-6144-AB12-6D912932567F}" type="datetimeFigureOut">
              <a:rPr lang="en-US" smtClean="0"/>
              <a:t>3/13/24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3CDB76-656B-7FEB-46EC-5D28137AF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A16415-CDAE-FE3D-3D21-393E511DF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4463A-77CF-4A44-9365-DDA5C6E65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27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5DFE1-F5E5-156E-920B-42CDADE58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49AEAB-4FCD-AA37-3BD6-9B72E90E3C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E0E25C-2CF7-0FB7-6E08-2887955AF0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5748CC-BE20-FF69-8F98-50F5F7CBDB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AF9520-399D-C197-D30B-DF21475D09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16CD19-5885-5DE5-14FD-ABFC1F1FA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5D34B-291E-6144-AB12-6D912932567F}" type="datetimeFigureOut">
              <a:rPr lang="en-US" smtClean="0"/>
              <a:t>3/13/24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846A0C-B83E-9C89-089A-583C1F872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42814-5E5D-CFFF-0EAC-F13BDD639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4463A-77CF-4A44-9365-DDA5C6E65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210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0D916-F221-344B-7ED8-C9EB42955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2237EF-A814-0DEF-8434-6EAD7F668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5D34B-291E-6144-AB12-6D912932567F}" type="datetimeFigureOut">
              <a:rPr lang="en-US" smtClean="0"/>
              <a:t>3/13/24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FDA439-218A-F690-5CF3-BEFEDB53F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CB02FD-73F3-6EEC-7FD0-3EBDB3034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4463A-77CF-4A44-9365-DDA5C6E65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530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C9FC6A-3283-58BB-7BA1-E3A665237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5D34B-291E-6144-AB12-6D912932567F}" type="datetimeFigureOut">
              <a:rPr lang="en-US" smtClean="0"/>
              <a:t>3/13/24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6982DF-789B-ED9E-B2ED-F4D393562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1F6148-4910-E979-42BA-A41BA7F08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4463A-77CF-4A44-9365-DDA5C6E65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463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4F65D-A5A9-F524-6D39-E69CB7710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4654D6-2BB4-76F6-7039-A9684ED669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5D1804-CB47-D4AC-AF73-B3BBCF11F1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663BE8-E7A5-23EF-12B2-66D058ED3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5D34B-291E-6144-AB12-6D912932567F}" type="datetimeFigureOut">
              <a:rPr lang="en-US" smtClean="0"/>
              <a:t>3/13/24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7BE923-E003-122F-76B3-7C0031DB1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86170E-F294-475D-05DA-8C70C1E46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4463A-77CF-4A44-9365-DDA5C6E65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414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5BFDB-2CDB-971D-E4BC-C865EA330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4AF8E5-C07C-D8BF-2996-FB1757E6E6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3581E0-FE79-55EB-F45D-74D603CA0A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22FF6C-2FB9-879F-148B-90F3ABBD5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5D34B-291E-6144-AB12-6D912932567F}" type="datetimeFigureOut">
              <a:rPr lang="en-US" smtClean="0"/>
              <a:t>3/13/24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17E416-7159-223A-2E1A-FD14B50D3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D2333F-08F0-43BC-6B61-444BC2DCC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4463A-77CF-4A44-9365-DDA5C6E65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142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D960C1-8C91-0C3E-6A12-D7C66B206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810EBC-CD77-132D-D727-A3F08E9E28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C4EF0B-2DD8-9224-677F-E8E953088D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3/13/24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C34E5E-C7CD-485E-DA8F-F99DADD93D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C8CBD7-DC88-26A6-6826-3978550183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14CB30-1DCF-3D64-A7D8-01DEF409216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6041065"/>
            <a:ext cx="1999661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151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so.org/standard/62330.html" TargetMode="External"/><Relationship Id="rId2" Type="http://schemas.openxmlformats.org/officeDocument/2006/relationships/hyperlink" Target="https://webstore.ansi.org/standards/iso/iso7042022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iso.org/standard/62510.html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mhlava@accessinn.co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F0203-02EE-C397-C91F-E75317C3BA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50521"/>
            <a:ext cx="9144000" cy="2430049"/>
          </a:xfrm>
        </p:spPr>
        <p:txBody>
          <a:bodyPr>
            <a:normAutofit fontScale="90000"/>
          </a:bodyPr>
          <a:lstStyle/>
          <a:p>
            <a:r>
              <a:rPr lang="en-US" dirty="0"/>
              <a:t>ISO 25964-1</a:t>
            </a:r>
            <a:br>
              <a:rPr lang="en-US" dirty="0"/>
            </a:br>
            <a:r>
              <a:rPr lang="en-US" dirty="0"/>
              <a:t>working group </a:t>
            </a:r>
            <a:br>
              <a:rPr lang="en-US" dirty="0"/>
            </a:br>
            <a:r>
              <a:rPr lang="en-US" b="1" i="0" u="none" strike="noStrike" dirty="0">
                <a:solidFill>
                  <a:srgbClr val="424242"/>
                </a:solidFill>
                <a:effectLst/>
                <a:latin typeface="Inter"/>
              </a:rPr>
              <a:t>ISO/TC 46/SC 9/WG 8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A44043-0324-AF4E-2280-3A5A2279B1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9244" y="3299013"/>
            <a:ext cx="10809961" cy="2763584"/>
          </a:xfrm>
        </p:spPr>
        <p:txBody>
          <a:bodyPr>
            <a:normAutofit fontScale="25000" lnSpcReduction="20000"/>
          </a:bodyPr>
          <a:lstStyle/>
          <a:p>
            <a:pPr marL="0" marR="0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</a:pPr>
            <a:r>
              <a:rPr lang="en-GB" sz="86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Information and documentation — </a:t>
            </a:r>
          </a:p>
          <a:p>
            <a:pPr marL="0" marR="0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</a:pPr>
            <a:r>
              <a:rPr lang="en-GB" sz="86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Thesauri and interoperability with other vocabularies —</a:t>
            </a:r>
            <a:endParaRPr lang="en-US" sz="8600" dirty="0">
              <a:solidFill>
                <a:schemeClr val="tx1"/>
              </a:solidFill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marR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</a:pPr>
            <a:r>
              <a:rPr lang="en-GB" sz="8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Part 1:</a:t>
            </a:r>
            <a:br>
              <a:rPr lang="en-GB" sz="8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en-GB" sz="86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Thesauri for information retrieval, </a:t>
            </a:r>
          </a:p>
          <a:p>
            <a:pPr marL="0" marR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</a:pPr>
            <a:r>
              <a:rPr lang="en-GB" sz="86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creation, management, and use</a:t>
            </a:r>
          </a:p>
          <a:p>
            <a:pPr marL="0" marR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</a:pPr>
            <a:r>
              <a:rPr lang="en-GB" sz="8600" b="1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Presented by Marjorie Hlava, Convenor</a:t>
            </a:r>
            <a:endParaRPr lang="en-US" sz="8600" dirty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1025" name="Picture 1">
            <a:extLst>
              <a:ext uri="{FF2B5EF4-FFF2-40B4-BE49-F238E27FC236}">
                <a16:creationId xmlns:a16="http://schemas.microsoft.com/office/drawing/2014/main" id="{8677B7C9-180E-57C4-8264-BD41A83281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41" y="132088"/>
            <a:ext cx="1104900" cy="1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84788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177CC-D032-539F-2F6E-034DD6AF1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connected standards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2A0A25-2EBA-E125-88C1-1DA356CBED6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+mj-lt"/>
              </a:rPr>
              <a:t>ISO terminologies  over 50!! of them</a:t>
            </a:r>
          </a:p>
          <a:p>
            <a:pPr lvl="1"/>
            <a:r>
              <a:rPr lang="en-US" sz="2800" dirty="0">
                <a:latin typeface="+mj-lt"/>
              </a:rPr>
              <a:t>We have a list</a:t>
            </a:r>
          </a:p>
          <a:p>
            <a:pPr lvl="1"/>
            <a:r>
              <a:rPr lang="en-US" sz="2800" dirty="0">
                <a:latin typeface="+mj-lt"/>
              </a:rPr>
              <a:t>Need to contact them</a:t>
            </a:r>
          </a:p>
          <a:p>
            <a:pPr lvl="1"/>
            <a:r>
              <a:rPr lang="en-US" sz="2800" dirty="0">
                <a:latin typeface="+mj-lt"/>
              </a:rPr>
              <a:t>Form a cross walk</a:t>
            </a:r>
          </a:p>
          <a:p>
            <a:r>
              <a:rPr lang="en-US" sz="2800" dirty="0">
                <a:latin typeface="+mj-lt"/>
              </a:rPr>
              <a:t>ISO 25964 is hosted by NISO </a:t>
            </a:r>
          </a:p>
          <a:p>
            <a:r>
              <a:rPr lang="en-US" sz="2800" dirty="0">
                <a:latin typeface="+mj-lt"/>
              </a:rPr>
              <a:t>NISO Z39.19</a:t>
            </a:r>
          </a:p>
          <a:p>
            <a:r>
              <a:rPr lang="en-US" sz="2800" dirty="0">
                <a:latin typeface="+mj-lt"/>
              </a:rPr>
              <a:t>BSI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D8A9CE-63D0-5536-6F0B-C273B57B319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+mj-lt"/>
              </a:rPr>
              <a:t>DIN</a:t>
            </a:r>
          </a:p>
          <a:p>
            <a:r>
              <a:rPr lang="en-US" sz="2800" dirty="0">
                <a:latin typeface="+mj-lt"/>
              </a:rPr>
              <a:t>SKOS – W3C</a:t>
            </a:r>
          </a:p>
          <a:p>
            <a:r>
              <a:rPr lang="en-US" sz="2800" dirty="0">
                <a:latin typeface="+mj-lt"/>
              </a:rPr>
              <a:t>OWL</a:t>
            </a:r>
          </a:p>
          <a:p>
            <a:r>
              <a:rPr lang="en-US" sz="2800" dirty="0">
                <a:latin typeface="+mj-lt"/>
              </a:rPr>
              <a:t>SKOS - </a:t>
            </a:r>
            <a:r>
              <a:rPr lang="en-US" sz="2800" dirty="0" err="1">
                <a:latin typeface="+mj-lt"/>
              </a:rPr>
              <a:t>Thes</a:t>
            </a:r>
            <a:r>
              <a:rPr lang="en-US" sz="2800" dirty="0">
                <a:latin typeface="+mj-lt"/>
              </a:rPr>
              <a:t> Namespace built for OWL now hosted by DCMI</a:t>
            </a:r>
          </a:p>
          <a:p>
            <a:r>
              <a:rPr lang="en-US" sz="2800" dirty="0">
                <a:latin typeface="+mj-lt"/>
              </a:rPr>
              <a:t>Learning of more daily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E5E1F6-F1ED-8A68-7445-C1F203A5295A}"/>
              </a:ext>
            </a:extLst>
          </p:cNvPr>
          <p:cNvSpPr txBox="1"/>
          <p:nvPr/>
        </p:nvSpPr>
        <p:spPr>
          <a:xfrm>
            <a:off x="6481751" y="5217088"/>
            <a:ext cx="54554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www.dublincore.org</a:t>
            </a:r>
            <a:r>
              <a:rPr lang="en-US" dirty="0"/>
              <a:t>/specifications/</a:t>
            </a:r>
            <a:r>
              <a:rPr lang="en-US" dirty="0" err="1"/>
              <a:t>skos-thes</a:t>
            </a:r>
            <a:r>
              <a:rPr lang="en-US" dirty="0"/>
              <a:t>/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6379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1C484-ED22-7862-CA22-C5B2D9921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SKOS Impact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982B74-6C62-5A71-351C-FE498FF224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358EA5"/>
                </a:solidFill>
                <a:effectLst/>
                <a:latin typeface="Wingdings2"/>
              </a:rPr>
              <a:t> </a:t>
            </a:r>
            <a:r>
              <a:rPr lang="en-US" sz="2800" dirty="0">
                <a:effectLst/>
                <a:latin typeface="+mj-lt"/>
              </a:rPr>
              <a:t>ISO 25964-1 - how to build and manage a vocabulary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358EA5"/>
                </a:solidFill>
                <a:effectLst/>
                <a:latin typeface="+mj-lt"/>
              </a:rPr>
              <a:t> </a:t>
            </a:r>
            <a:r>
              <a:rPr lang="en-US" sz="2800" dirty="0">
                <a:effectLst/>
                <a:latin typeface="+mj-lt"/>
              </a:rPr>
              <a:t>SKOS - how to publish a vocabulary in a machine-processable format.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358EA5"/>
                </a:solidFill>
                <a:effectLst/>
                <a:latin typeface="+mj-lt"/>
              </a:rPr>
              <a:t> </a:t>
            </a:r>
            <a:r>
              <a:rPr lang="en-US" sz="2800" dirty="0">
                <a:effectLst/>
                <a:latin typeface="+mj-lt"/>
              </a:rPr>
              <a:t>The data models for both standards are concept-based.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358EA5"/>
                </a:solidFill>
                <a:effectLst/>
                <a:latin typeface="+mj-lt"/>
              </a:rPr>
              <a:t> </a:t>
            </a:r>
            <a:r>
              <a:rPr lang="en-US" sz="2800" dirty="0">
                <a:effectLst/>
                <a:latin typeface="+mj-lt"/>
              </a:rPr>
              <a:t>ISO 25964 model provides for all features of a thesaurus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358EA5"/>
                </a:solidFill>
                <a:effectLst/>
                <a:latin typeface="+mj-lt"/>
              </a:rPr>
              <a:t> </a:t>
            </a:r>
            <a:r>
              <a:rPr lang="en-US" sz="2800" dirty="0">
                <a:effectLst/>
                <a:latin typeface="+mj-lt"/>
              </a:rPr>
              <a:t>SKOS model aims to serve several different vocabulary types. </a:t>
            </a:r>
          </a:p>
          <a:p>
            <a:pPr lvl="1"/>
            <a:r>
              <a:rPr lang="en-US" sz="2800" dirty="0">
                <a:effectLst/>
                <a:latin typeface="+mj-lt"/>
              </a:rPr>
              <a:t>It does not provide for some thesaurus features. </a:t>
            </a:r>
          </a:p>
          <a:p>
            <a:pPr lvl="1"/>
            <a:r>
              <a:rPr lang="en-US" sz="2800" dirty="0">
                <a:effectLst/>
                <a:latin typeface="+mj-lt"/>
              </a:rPr>
              <a:t>Easy to convert – but not all features</a:t>
            </a:r>
          </a:p>
          <a:p>
            <a:pPr lvl="1"/>
            <a:endParaRPr lang="en-US" sz="2800" dirty="0">
              <a:effectLst/>
              <a:latin typeface="GillSansMT"/>
            </a:endParaRPr>
          </a:p>
          <a:p>
            <a:endParaRPr lang="en-US" dirty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0535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5E35E-9BF3-480E-7042-AF0607AA3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Decisions Made So Far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6819BE-62CD-0974-9937-64A3703DD8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Concept and term labels</a:t>
            </a:r>
          </a:p>
          <a:p>
            <a:pPr lvl="1"/>
            <a:r>
              <a:rPr lang="en-US" dirty="0"/>
              <a:t>(not just term)</a:t>
            </a:r>
          </a:p>
          <a:p>
            <a:r>
              <a:rPr lang="en-US" dirty="0"/>
              <a:t>Investigate adding Part 2 – Interoperability</a:t>
            </a:r>
          </a:p>
          <a:p>
            <a:r>
              <a:rPr lang="en-US" dirty="0"/>
              <a:t>Cross walks to TC 37 in process of being established, examples: </a:t>
            </a:r>
          </a:p>
          <a:p>
            <a:pPr lvl="1"/>
            <a:r>
              <a:rPr lang="en-US" dirty="0"/>
              <a:t>ISO 704 - </a:t>
            </a:r>
            <a:r>
              <a:rPr lang="en-US" b="0" i="0" u="none" strike="noStrike" dirty="0">
                <a:solidFill>
                  <a:srgbClr val="681DA8"/>
                </a:solidFill>
                <a:effectLst/>
                <a:latin typeface="arial" panose="020B0604020202020204" pitchFamily="34" charset="0"/>
                <a:hlinkClick r:id="rId2"/>
              </a:rPr>
              <a:t>Terminology work - Principles and methods</a:t>
            </a:r>
            <a:endParaRPr lang="en-US" dirty="0"/>
          </a:p>
          <a:p>
            <a:pPr lvl="1"/>
            <a:r>
              <a:rPr lang="en-US" dirty="0"/>
              <a:t>ISO 1087 - </a:t>
            </a:r>
            <a:r>
              <a:rPr lang="en-US" b="0" i="0" u="none" strike="noStrike" dirty="0">
                <a:solidFill>
                  <a:srgbClr val="681DA8"/>
                </a:solidFill>
                <a:effectLst/>
                <a:latin typeface="arial" panose="020B0604020202020204" pitchFamily="34" charset="0"/>
                <a:hlinkClick r:id="rId3"/>
              </a:rPr>
              <a:t>Terminology work and terminology science</a:t>
            </a:r>
            <a:endParaRPr lang="en-US" dirty="0"/>
          </a:p>
          <a:p>
            <a:pPr lvl="1"/>
            <a:r>
              <a:rPr lang="en-US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ISO 30042 becoming </a:t>
            </a:r>
            <a:r>
              <a:rPr lang="en-US" dirty="0"/>
              <a:t>24634 - 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US" b="0" i="0" u="none" strike="noStrike" dirty="0">
                <a:solidFill>
                  <a:srgbClr val="681DA8"/>
                </a:solidFill>
                <a:effectLst/>
                <a:latin typeface="arial" panose="020B0604020202020204" pitchFamily="34" charset="0"/>
                <a:hlinkClick r:id="rId4"/>
              </a:rPr>
              <a:t>Management of terminology resources  TBX</a:t>
            </a:r>
          </a:p>
          <a:p>
            <a:r>
              <a:rPr lang="en-US" b="0" i="0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Include more use cases and more language examples</a:t>
            </a:r>
            <a:endParaRPr lang="en-US" b="0" i="0" strike="noStrike" dirty="0">
              <a:solidFill>
                <a:schemeClr val="tx1"/>
              </a:solidFill>
              <a:effectLst/>
              <a:latin typeface="arial" panose="020B0604020202020204" pitchFamily="34" charset="0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349250" lvl="1" indent="0">
              <a:buNone/>
            </a:pPr>
            <a:endParaRPr lang="en-US" b="0" i="0" u="none" strike="noStrike" dirty="0">
              <a:solidFill>
                <a:srgbClr val="9454C3"/>
              </a:solidFill>
              <a:effectLst/>
              <a:latin typeface="arial" panose="020B0604020202020204" pitchFamily="34" charset="0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1176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F7FC3-106F-2834-696B-8AAB6D97A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24136B-3413-F22E-4974-E73A5594E5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Preferred / Non-Preferred labels</a:t>
            </a:r>
          </a:p>
          <a:p>
            <a:r>
              <a:rPr lang="en-US" dirty="0"/>
              <a:t>Image thesauri</a:t>
            </a:r>
          </a:p>
          <a:p>
            <a:r>
              <a:rPr lang="en-US" dirty="0"/>
              <a:t>Move Clauses 14 – 18 to Annexes or entirely</a:t>
            </a:r>
          </a:p>
          <a:p>
            <a:r>
              <a:rPr lang="en-US" dirty="0"/>
              <a:t>Add the </a:t>
            </a:r>
            <a:r>
              <a:rPr lang="en-US" dirty="0" err="1"/>
              <a:t>Zthes</a:t>
            </a:r>
            <a:r>
              <a:rPr lang="en-US" dirty="0"/>
              <a:t> Specifications</a:t>
            </a:r>
          </a:p>
          <a:p>
            <a:r>
              <a:rPr lang="en-US" dirty="0">
                <a:latin typeface="+mj-lt"/>
              </a:rPr>
              <a:t>Term ID – UID? URL?</a:t>
            </a:r>
          </a:p>
          <a:p>
            <a:r>
              <a:rPr lang="en-US" dirty="0">
                <a:latin typeface="+mj-lt"/>
              </a:rPr>
              <a:t>…more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9605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316EA-2652-6128-13FE-18ACDD0E4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Status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02F37D-DB76-D36E-2A9E-FC8CCD1264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1339" y="1571172"/>
            <a:ext cx="10723035" cy="4684485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+mj-lt"/>
              </a:rPr>
              <a:t>First annotated draft has been distributed in rotation</a:t>
            </a:r>
          </a:p>
          <a:p>
            <a:r>
              <a:rPr lang="en-US" sz="2800" dirty="0">
                <a:latin typeface="+mj-lt"/>
              </a:rPr>
              <a:t>Need more outside suggestions and outreach</a:t>
            </a:r>
          </a:p>
          <a:p>
            <a:pPr lvl="1"/>
            <a:r>
              <a:rPr lang="en-US" sz="2600" dirty="0">
                <a:latin typeface="+mj-lt"/>
              </a:rPr>
              <a:t>Like this meeting</a:t>
            </a:r>
          </a:p>
          <a:p>
            <a:r>
              <a:rPr lang="en-US" sz="2800" dirty="0">
                <a:latin typeface="+mj-lt"/>
              </a:rPr>
              <a:t>Committee will divide into groups to work on </a:t>
            </a:r>
          </a:p>
          <a:p>
            <a:pPr lvl="1"/>
            <a:r>
              <a:rPr lang="en-US" sz="2600" dirty="0">
                <a:latin typeface="+mj-lt"/>
              </a:rPr>
              <a:t>Extensions</a:t>
            </a:r>
          </a:p>
          <a:p>
            <a:pPr lvl="1"/>
            <a:r>
              <a:rPr lang="en-US" sz="2600" dirty="0">
                <a:latin typeface="+mj-lt"/>
              </a:rPr>
              <a:t>Existing Clauses, </a:t>
            </a:r>
          </a:p>
          <a:p>
            <a:pPr lvl="1"/>
            <a:r>
              <a:rPr lang="en-US" sz="2600" dirty="0">
                <a:latin typeface="+mj-lt"/>
              </a:rPr>
              <a:t>Annexes</a:t>
            </a:r>
          </a:p>
          <a:p>
            <a:pPr lvl="1"/>
            <a:r>
              <a:rPr lang="en-US" sz="2600" dirty="0">
                <a:latin typeface="+mj-lt"/>
              </a:rPr>
              <a:t>Other standards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1995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68E39CD-46FD-686D-A423-79C18C89A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101" y="325678"/>
            <a:ext cx="10742084" cy="4717198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That’s it for now - It’s a big task</a:t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dirty="0">
                <a:solidFill>
                  <a:srgbClr val="0070C0"/>
                </a:solidFill>
              </a:rPr>
              <a:t>Join the mailing list?</a:t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dirty="0">
                <a:solidFill>
                  <a:srgbClr val="0070C0"/>
                </a:solidFill>
              </a:rPr>
              <a:t>Join the fun?</a:t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dirty="0">
                <a:solidFill>
                  <a:srgbClr val="0070C0"/>
                </a:solidFill>
              </a:rPr>
              <a:t>Contact us!</a:t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dirty="0">
                <a:solidFill>
                  <a:srgbClr val="0070C0"/>
                </a:solidFill>
              </a:rPr>
              <a:t>I look forward to your suggestions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336C95-7CD7-A007-FEC4-61F3369B9B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66363" y="5042876"/>
            <a:ext cx="3620821" cy="1500187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tx1"/>
                </a:solidFill>
              </a:rPr>
              <a:t>Marjorie M.K. Hlava</a:t>
            </a:r>
          </a:p>
          <a:p>
            <a:r>
              <a:rPr lang="en-US" dirty="0">
                <a:solidFill>
                  <a:schemeClr val="tx1"/>
                </a:solidFill>
              </a:rPr>
              <a:t>Chief Scientist</a:t>
            </a:r>
          </a:p>
          <a:p>
            <a:r>
              <a:rPr lang="en-US" dirty="0">
                <a:solidFill>
                  <a:schemeClr val="tx1"/>
                </a:solidFill>
              </a:rPr>
              <a:t>Access Innovations, Inc.</a:t>
            </a:r>
          </a:p>
          <a:p>
            <a:r>
              <a:rPr lang="en-US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mhlava@accessinn.com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460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316C7-FE6D-83E1-85B2-A7CB8873C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8331" y="0"/>
            <a:ext cx="2163234" cy="932084"/>
          </a:xfrm>
        </p:spPr>
        <p:txBody>
          <a:bodyPr>
            <a:normAutofit/>
          </a:bodyPr>
          <a:lstStyle/>
          <a:p>
            <a:r>
              <a:rPr lang="en-US" dirty="0"/>
              <a:t>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79847D-4F1B-A2BB-130A-EEF61F0C00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991" y="817418"/>
            <a:ext cx="10723035" cy="5458691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10000"/>
              </a:lnSpc>
            </a:pPr>
            <a:r>
              <a:rPr lang="en-US" sz="3100" b="0" i="0" u="none" strike="noStrike" dirty="0">
                <a:solidFill>
                  <a:srgbClr val="131314"/>
                </a:solidFill>
                <a:effectLst/>
              </a:rPr>
              <a:t>Sputnik – 1957</a:t>
            </a:r>
            <a:r>
              <a:rPr lang="en-US" sz="3100" dirty="0"/>
              <a:t>- space race and cold war…</a:t>
            </a:r>
          </a:p>
          <a:p>
            <a:pPr>
              <a:lnSpc>
                <a:spcPct val="110000"/>
              </a:lnSpc>
            </a:pPr>
            <a:r>
              <a:rPr lang="en-US" sz="3100" b="0" i="0" u="none" strike="noStrike" dirty="0">
                <a:solidFill>
                  <a:srgbClr val="131314"/>
                </a:solidFill>
                <a:effectLst/>
              </a:rPr>
              <a:t>Information overload – need to organize and retrieve </a:t>
            </a:r>
          </a:p>
          <a:p>
            <a:pPr>
              <a:lnSpc>
                <a:spcPct val="110000"/>
              </a:lnSpc>
            </a:pPr>
            <a:r>
              <a:rPr lang="en-US" sz="3100" b="0" i="0" u="none" strike="noStrike" dirty="0">
                <a:solidFill>
                  <a:srgbClr val="131314"/>
                </a:solidFill>
                <a:effectLst/>
              </a:rPr>
              <a:t>Using thesaurus for information retrieval </a:t>
            </a:r>
          </a:p>
          <a:p>
            <a:pPr lvl="1">
              <a:lnSpc>
                <a:spcPct val="110000"/>
              </a:lnSpc>
            </a:pPr>
            <a:r>
              <a:rPr lang="en-US" sz="3100" dirty="0">
                <a:solidFill>
                  <a:srgbClr val="131314"/>
                </a:solidFill>
              </a:rPr>
              <a:t>COSATI </a:t>
            </a:r>
            <a:r>
              <a:rPr lang="en-US" sz="3100" b="0" i="0" u="none" strike="noStrike" dirty="0">
                <a:solidFill>
                  <a:srgbClr val="131314"/>
                </a:solidFill>
                <a:effectLst/>
              </a:rPr>
              <a:t>pioneering work in the 1960s – 1967 thesaurus TEST</a:t>
            </a:r>
          </a:p>
          <a:p>
            <a:pPr lvl="1">
              <a:lnSpc>
                <a:spcPct val="110000"/>
              </a:lnSpc>
            </a:pPr>
            <a:r>
              <a:rPr lang="en-US" sz="3100" b="0" i="0" u="none" strike="noStrike" dirty="0">
                <a:solidFill>
                  <a:srgbClr val="131314"/>
                </a:solidFill>
                <a:effectLst/>
              </a:rPr>
              <a:t>By 1974 the “principles and practical guidance for constructing thesauri” </a:t>
            </a:r>
          </a:p>
          <a:p>
            <a:pPr lvl="1">
              <a:lnSpc>
                <a:spcPct val="110000"/>
              </a:lnSpc>
            </a:pPr>
            <a:r>
              <a:rPr lang="en-US" sz="3100" b="0" i="0" u="none" strike="noStrike" dirty="0">
                <a:solidFill>
                  <a:srgbClr val="131314"/>
                </a:solidFill>
                <a:effectLst/>
              </a:rPr>
              <a:t>ISO 2788 and  </a:t>
            </a:r>
            <a:r>
              <a:rPr lang="en-US" sz="3100" b="0" i="0" u="none" strike="noStrike" dirty="0">
                <a:solidFill>
                  <a:srgbClr val="000000"/>
                </a:solidFill>
                <a:effectLst/>
              </a:rPr>
              <a:t>ANSI/NISO Z39.19</a:t>
            </a:r>
            <a:endParaRPr lang="en-US" sz="3100" b="0" i="0" u="none" strike="noStrike" dirty="0">
              <a:solidFill>
                <a:srgbClr val="131314"/>
              </a:solidFill>
              <a:effectLst/>
            </a:endParaRPr>
          </a:p>
          <a:p>
            <a:pPr>
              <a:lnSpc>
                <a:spcPct val="110000"/>
              </a:lnSpc>
            </a:pPr>
            <a:r>
              <a:rPr lang="en-US" sz="3100" dirty="0">
                <a:solidFill>
                  <a:schemeClr val="tx1"/>
                </a:solidFill>
              </a:rPr>
              <a:t>Replaced</a:t>
            </a:r>
            <a:endParaRPr lang="en-US" sz="3100" dirty="0">
              <a:solidFill>
                <a:schemeClr val="tx1"/>
              </a:solidFill>
              <a:effectLst/>
            </a:endParaRPr>
          </a:p>
          <a:p>
            <a:pPr lvl="1">
              <a:lnSpc>
                <a:spcPct val="110000"/>
              </a:lnSpc>
            </a:pPr>
            <a:r>
              <a:rPr lang="en-US" sz="3100" dirty="0">
                <a:solidFill>
                  <a:schemeClr val="tx1"/>
                </a:solidFill>
                <a:effectLst/>
              </a:rPr>
              <a:t>◦ ISO 2788-1986 </a:t>
            </a:r>
            <a:r>
              <a:rPr lang="en-US" sz="3100" i="1" dirty="0">
                <a:solidFill>
                  <a:schemeClr val="tx1"/>
                </a:solidFill>
                <a:effectLst/>
              </a:rPr>
              <a:t>Guidelines for the establishment and development of monolingual thesauri </a:t>
            </a:r>
            <a:endParaRPr lang="en-US" sz="3100" dirty="0">
              <a:solidFill>
                <a:schemeClr val="tx1"/>
              </a:solidFill>
            </a:endParaRPr>
          </a:p>
          <a:p>
            <a:pPr lvl="1">
              <a:lnSpc>
                <a:spcPct val="110000"/>
              </a:lnSpc>
            </a:pPr>
            <a:r>
              <a:rPr lang="en-US" sz="3100" dirty="0">
                <a:solidFill>
                  <a:schemeClr val="tx1"/>
                </a:solidFill>
                <a:effectLst/>
              </a:rPr>
              <a:t>◦ ISO 5964-1985 </a:t>
            </a:r>
            <a:r>
              <a:rPr lang="en-US" sz="3100" i="1" dirty="0">
                <a:solidFill>
                  <a:schemeClr val="tx1"/>
                </a:solidFill>
                <a:effectLst/>
              </a:rPr>
              <a:t>Guidelines for the establishment and development of multilingual thesauri </a:t>
            </a:r>
          </a:p>
          <a:p>
            <a:pPr>
              <a:lnSpc>
                <a:spcPct val="110000"/>
              </a:lnSpc>
            </a:pPr>
            <a:r>
              <a:rPr lang="en-US" sz="3100" i="1" dirty="0">
                <a:solidFill>
                  <a:schemeClr val="tx1"/>
                </a:solidFill>
              </a:rPr>
              <a:t>Built on BS 8723</a:t>
            </a:r>
          </a:p>
          <a:p>
            <a:pPr lvl="1">
              <a:lnSpc>
                <a:spcPct val="110000"/>
              </a:lnSpc>
            </a:pPr>
            <a:r>
              <a:rPr lang="en-US" sz="3100" i="1" dirty="0">
                <a:solidFill>
                  <a:schemeClr val="tx1"/>
                </a:solidFill>
                <a:effectLst/>
              </a:rPr>
              <a:t>Structured vocabularies for information retrieval – Guide </a:t>
            </a:r>
            <a:endParaRPr lang="en-US" sz="3100" dirty="0">
              <a:solidFill>
                <a:schemeClr val="tx1"/>
              </a:solidFill>
              <a:effectLst/>
            </a:endParaRPr>
          </a:p>
          <a:p>
            <a:pPr lvl="1">
              <a:lnSpc>
                <a:spcPct val="110000"/>
              </a:lnSpc>
            </a:pPr>
            <a:r>
              <a:rPr lang="en-US" sz="3100" dirty="0">
                <a:solidFill>
                  <a:schemeClr val="tx1"/>
                </a:solidFill>
                <a:effectLst/>
              </a:rPr>
              <a:t>Published 2005-2008 </a:t>
            </a:r>
          </a:p>
          <a:p>
            <a:endParaRPr lang="en-US" i="1" dirty="0">
              <a:effectLst/>
              <a:latin typeface="GillSansMT"/>
            </a:endParaRPr>
          </a:p>
        </p:txBody>
      </p:sp>
      <p:pic>
        <p:nvPicPr>
          <p:cNvPr id="4102" name="Picture 6" descr="How Sputnik 1 launched the space age">
            <a:extLst>
              <a:ext uri="{FF2B5EF4-FFF2-40B4-BE49-F238E27FC236}">
                <a16:creationId xmlns:a16="http://schemas.microsoft.com/office/drawing/2014/main" id="{F63B7268-0C69-C9DA-A610-413D997486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069" y="-138545"/>
            <a:ext cx="3837709" cy="2596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1516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3DCC6-6FB6-9E4A-C5C2-7B18C6E88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B7B654-11F7-0BDC-6D1E-FC9D96527D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D3CD6BB-66D8-B5F2-CC53-41A0BE1E2D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6344" y="-1"/>
            <a:ext cx="12715561" cy="6881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F815A83-0C79-AA16-778C-7D86924076B1}"/>
              </a:ext>
            </a:extLst>
          </p:cNvPr>
          <p:cNvSpPr txBox="1"/>
          <p:nvPr/>
        </p:nvSpPr>
        <p:spPr>
          <a:xfrm>
            <a:off x="0" y="6313463"/>
            <a:ext cx="75657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0" u="none" strike="noStrike" dirty="0">
                <a:solidFill>
                  <a:srgbClr val="3C4251"/>
                </a:solidFill>
                <a:effectLst/>
                <a:latin typeface="Lato" panose="020F0502020204030203" pitchFamily="34" charset="0"/>
              </a:rPr>
              <a:t>From ISO 2788 to ISO 25964: The Evolution of Thesaurus Standards towards Interoperability</a:t>
            </a:r>
          </a:p>
          <a:p>
            <a:r>
              <a:rPr lang="en-US" sz="1400" b="1" i="0" u="none" strike="noStrike" dirty="0">
                <a:solidFill>
                  <a:srgbClr val="3C4251"/>
                </a:solidFill>
                <a:effectLst/>
                <a:latin typeface="Lato" panose="020F0502020204030203" pitchFamily="34" charset="0"/>
              </a:rPr>
              <a:t> and Data Modeling - Stella G. </a:t>
            </a:r>
            <a:r>
              <a:rPr lang="en-US" sz="1400" b="1" i="0" u="none" strike="noStrike" dirty="0" err="1">
                <a:solidFill>
                  <a:srgbClr val="3C4251"/>
                </a:solidFill>
                <a:effectLst/>
                <a:latin typeface="Lato" panose="020F0502020204030203" pitchFamily="34" charset="0"/>
              </a:rPr>
              <a:t>Dextre</a:t>
            </a:r>
            <a:r>
              <a:rPr lang="en-US" sz="1400" b="1" i="0" u="none" strike="noStrike" dirty="0">
                <a:solidFill>
                  <a:srgbClr val="3C4251"/>
                </a:solidFill>
                <a:effectLst/>
                <a:latin typeface="Lato" panose="020F0502020204030203" pitchFamily="34" charset="0"/>
              </a:rPr>
              <a:t> Clarke &amp; Marcia Lei Zeng - 2012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7065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30E15-40D4-E9F0-8C5F-A65C21B08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309" y="118969"/>
            <a:ext cx="10515600" cy="850849"/>
          </a:xfrm>
        </p:spPr>
        <p:txBody>
          <a:bodyPr anchor="b">
            <a:normAutofit/>
          </a:bodyPr>
          <a:lstStyle/>
          <a:p>
            <a:r>
              <a:rPr lang="en-US" dirty="0"/>
              <a:t>Overview – ISO 25964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4F1050-3A41-9463-7712-73E1024E06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2618" y="969818"/>
            <a:ext cx="6179127" cy="536170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US" sz="2400" dirty="0"/>
              <a:t>Published in 2011</a:t>
            </a:r>
          </a:p>
          <a:p>
            <a:pPr marL="25400" marR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0" i="0" u="none" strike="noStrike" dirty="0">
                <a:effectLst/>
              </a:rPr>
              <a:t>Current edition</a:t>
            </a:r>
          </a:p>
          <a:p>
            <a:pPr marL="765175" lvl="2">
              <a:lnSpc>
                <a:spcPct val="110000"/>
              </a:lnSpc>
              <a:spcBef>
                <a:spcPts val="0"/>
              </a:spcBef>
            </a:pPr>
            <a:r>
              <a:rPr lang="en-US" sz="2400" b="0" i="0" u="none" strike="noStrike" dirty="0">
                <a:effectLst/>
              </a:rPr>
              <a:t>Clauses 1 – 14 Definitions, Historical</a:t>
            </a:r>
          </a:p>
          <a:p>
            <a:pPr marL="765175" lvl="2">
              <a:lnSpc>
                <a:spcPct val="110000"/>
              </a:lnSpc>
              <a:spcBef>
                <a:spcPts val="0"/>
              </a:spcBef>
            </a:pPr>
            <a:r>
              <a:rPr lang="en-US" sz="2400" b="0" i="0" u="none" strike="noStrike" dirty="0">
                <a:effectLst/>
              </a:rPr>
              <a:t>Clause 15 - Data Model</a:t>
            </a:r>
          </a:p>
          <a:p>
            <a:pPr marL="765175" lvl="2">
              <a:lnSpc>
                <a:spcPct val="110000"/>
              </a:lnSpc>
              <a:spcBef>
                <a:spcPts val="0"/>
              </a:spcBef>
            </a:pPr>
            <a:r>
              <a:rPr lang="en-US" sz="2400" b="0" i="0" u="none" strike="noStrike" dirty="0">
                <a:effectLst/>
              </a:rPr>
              <a:t>Clause 16 - Integrations</a:t>
            </a:r>
          </a:p>
          <a:p>
            <a:pPr marL="765175" lvl="2">
              <a:lnSpc>
                <a:spcPct val="110000"/>
              </a:lnSpc>
              <a:spcBef>
                <a:spcPts val="0"/>
              </a:spcBef>
            </a:pPr>
            <a:r>
              <a:rPr lang="en-US" sz="2400" b="0" i="0" u="none" strike="noStrike" dirty="0">
                <a:effectLst/>
              </a:rPr>
              <a:t>Clause 17 - Exchange formats</a:t>
            </a:r>
          </a:p>
          <a:p>
            <a:pPr marL="765175" lvl="2">
              <a:lnSpc>
                <a:spcPct val="110000"/>
              </a:lnSpc>
              <a:spcBef>
                <a:spcPts val="0"/>
              </a:spcBef>
            </a:pPr>
            <a:r>
              <a:rPr lang="en-US" sz="2400" b="0" i="0" u="none" strike="noStrike" dirty="0">
                <a:effectLst/>
              </a:rPr>
              <a:t>Clause 18 - Protocols</a:t>
            </a:r>
          </a:p>
          <a:p>
            <a:pPr marL="765175" lvl="2">
              <a:lnSpc>
                <a:spcPct val="110000"/>
              </a:lnSpc>
              <a:spcBef>
                <a:spcPts val="0"/>
              </a:spcBef>
            </a:pPr>
            <a:r>
              <a:rPr lang="en-US" sz="2400" b="0" i="0" u="none" strike="noStrike" dirty="0">
                <a:effectLst/>
              </a:rPr>
              <a:t>2 Annexes with sample thesauri</a:t>
            </a:r>
          </a:p>
          <a:p>
            <a:pPr marL="765175" lvl="2">
              <a:lnSpc>
                <a:spcPct val="110000"/>
              </a:lnSpc>
              <a:spcBef>
                <a:spcPts val="0"/>
              </a:spcBef>
            </a:pPr>
            <a:r>
              <a:rPr lang="en-US" sz="2400" dirty="0"/>
              <a:t>ISO 25964 - </a:t>
            </a:r>
            <a:r>
              <a:rPr lang="en-US" sz="2400" b="0" i="0" u="none" strike="noStrike" dirty="0">
                <a:effectLst/>
              </a:rPr>
              <a:t>Part 2 Interoperability – all new in 2011 ...</a:t>
            </a:r>
          </a:p>
          <a:p>
            <a:pPr marL="25400" marR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0" i="0" u="none" strike="noStrike" dirty="0">
                <a:effectLst/>
              </a:rPr>
              <a:t>Merges Mono and Multilingual to a single work</a:t>
            </a:r>
          </a:p>
          <a:p>
            <a:pPr marL="25400" marR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0" i="0" u="none" strike="noStrike" dirty="0">
                <a:effectLst/>
              </a:rPr>
              <a:t>Concentrates on development and maintenance – </a:t>
            </a:r>
          </a:p>
          <a:p>
            <a:pPr marL="25400" marR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0" i="0" u="none" strike="noStrike" dirty="0">
                <a:effectLst/>
              </a:rPr>
              <a:t>(Does not include on how to use in indexing)</a:t>
            </a:r>
          </a:p>
          <a:p>
            <a:pPr marL="25400" marR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Extensive Models and ties to SKOS and UML</a:t>
            </a:r>
            <a:endParaRPr lang="en-US" sz="2400" b="0" i="0" u="none" strike="noStrike" dirty="0">
              <a:effectLst/>
            </a:endParaRPr>
          </a:p>
          <a:p>
            <a:pPr lvl="1">
              <a:lnSpc>
                <a:spcPct val="90000"/>
              </a:lnSpc>
            </a:pPr>
            <a:endParaRPr lang="en-US" sz="1700" dirty="0"/>
          </a:p>
        </p:txBody>
      </p:sp>
      <p:pic>
        <p:nvPicPr>
          <p:cNvPr id="3074" name="Picture 2" descr="undefined">
            <a:extLst>
              <a:ext uri="{FF2B5EF4-FFF2-40B4-BE49-F238E27FC236}">
                <a16:creationId xmlns:a16="http://schemas.microsoft.com/office/drawing/2014/main" id="{E1D23927-8813-E28A-63F1-588D4A40A1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71565" y="1444532"/>
            <a:ext cx="4721088" cy="434340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2331713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44A02-4E88-B7C7-079E-C723CDF37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367" y="107576"/>
            <a:ext cx="7497233" cy="1336956"/>
          </a:xfrm>
        </p:spPr>
        <p:txBody>
          <a:bodyPr/>
          <a:lstStyle/>
          <a:p>
            <a:r>
              <a:rPr lang="en-US" dirty="0"/>
              <a:t>Outside interest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9CFC4E-C891-7840-23E6-203A3409E4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372" y="1444532"/>
            <a:ext cx="6457971" cy="434340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The digital world has changed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Thesauri and taxonomies are used broadly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Not just for search and retrieval anymore</a:t>
            </a:r>
          </a:p>
          <a:p>
            <a:pPr marL="25400" marR="0" algn="l">
              <a:spcBef>
                <a:spcPts val="0"/>
              </a:spcBef>
              <a:spcAft>
                <a:spcPts val="0"/>
              </a:spcAft>
            </a:pP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+mj-lt"/>
              </a:rPr>
              <a:t>Now the world has changed again. </a:t>
            </a:r>
          </a:p>
          <a:p>
            <a:pPr marL="644525" lvl="2">
              <a:spcBef>
                <a:spcPts val="0"/>
              </a:spcBef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+mj-lt"/>
              </a:rPr>
              <a:t>Little use of paper indexes</a:t>
            </a:r>
          </a:p>
          <a:p>
            <a:pPr marL="644525" lvl="2">
              <a:spcBef>
                <a:spcPts val="0"/>
              </a:spcBef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+mj-lt"/>
              </a:rPr>
              <a:t>Online</a:t>
            </a:r>
          </a:p>
          <a:p>
            <a:pPr marL="644525" lvl="2">
              <a:spcBef>
                <a:spcPts val="0"/>
              </a:spcBef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+mj-lt"/>
              </a:rPr>
              <a:t>Interconnected information resources</a:t>
            </a:r>
          </a:p>
          <a:p>
            <a:pPr marL="644525" lvl="2">
              <a:spcBef>
                <a:spcPts val="0"/>
              </a:spcBef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+mj-lt"/>
              </a:rPr>
              <a:t>Ontologies  - Valley of disillusionment </a:t>
            </a:r>
          </a:p>
          <a:p>
            <a:pPr marL="644525" lvl="2">
              <a:spcBef>
                <a:spcPts val="0"/>
              </a:spcBef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+mj-lt"/>
              </a:rPr>
              <a:t>Tried knowledge graphs to fill the void?</a:t>
            </a:r>
          </a:p>
          <a:p>
            <a:pPr marL="644525" lvl="2">
              <a:spcBef>
                <a:spcPts val="0"/>
              </a:spcBef>
            </a:pPr>
            <a:r>
              <a:rPr lang="en-US" sz="2400" dirty="0">
                <a:solidFill>
                  <a:srgbClr val="000000"/>
                </a:solidFill>
                <a:latin typeface="+mj-lt"/>
              </a:rPr>
              <a:t>Chat GPT?</a:t>
            </a:r>
          </a:p>
          <a:p>
            <a:pPr marL="644525" lvl="2">
              <a:spcBef>
                <a:spcPts val="0"/>
              </a:spcBef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+mj-lt"/>
              </a:rPr>
              <a:t>Generative AI?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031F15-A8E7-9359-046A-468FB746EDA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9" b="3461"/>
          <a:stretch>
            <a:fillRect/>
          </a:stretch>
        </p:blipFill>
        <p:spPr bwMode="auto">
          <a:xfrm>
            <a:off x="6952343" y="0"/>
            <a:ext cx="523965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4508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DDBCF-5665-2884-8CF0-11FF8BE31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 - Expanded Use Cases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1D5939-E6D8-7C3B-2465-4F272ED438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0417" y="1444532"/>
            <a:ext cx="5819384" cy="4943741"/>
          </a:xfrm>
        </p:spPr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Moved from Paper indexes – A&amp;I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Software based tools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Search expansion</a:t>
            </a:r>
          </a:p>
          <a:p>
            <a:pPr marL="0">
              <a:spcBef>
                <a:spcPts val="0"/>
              </a:spcBef>
            </a:pPr>
            <a:r>
              <a:rPr lang="en-US" sz="28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8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agging / indexing for retrieval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Alt term suggestions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Support of clustering and other ontological options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Shopping carts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Web navigation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Collection organization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Chatbots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408FF4-C95E-5D6D-5D11-12B6B092B7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4762" y="1444532"/>
            <a:ext cx="5120640" cy="4888281"/>
          </a:xfrm>
        </p:spPr>
        <p:txBody>
          <a:bodyPr>
            <a:normAutofit/>
          </a:bodyPr>
          <a:lstStyle/>
          <a:p>
            <a:pPr marL="0">
              <a:spcBef>
                <a:spcPts val="0"/>
              </a:spcBef>
            </a:pPr>
            <a:r>
              <a:rPr lang="en-US" sz="28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Decision trees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Profiles - members, authors,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8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emantic fingerprints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Knowledge graphs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Human intelligence bases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Artificial Intelligence,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Generative AI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Search query triples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Conference track sorting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Peer Review keywords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Interoperability – with what?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Etc.</a:t>
            </a:r>
            <a:endParaRPr lang="en-US" sz="2800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6581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AC8FE-8FD7-53EC-A1E8-6B4E2ECEB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367" y="107576"/>
            <a:ext cx="10723035" cy="966481"/>
          </a:xfrm>
        </p:spPr>
        <p:txBody>
          <a:bodyPr/>
          <a:lstStyle/>
          <a:p>
            <a:r>
              <a:rPr lang="en-US" dirty="0"/>
              <a:t>Gathering additional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5C5D02-D9FC-64D9-B42B-382A553FF7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5109" y="1320800"/>
            <a:ext cx="5853007" cy="11413381"/>
          </a:xfrm>
        </p:spPr>
        <p:txBody>
          <a:bodyPr lIns="91440" tIns="91440">
            <a:normAutofit/>
          </a:bodyPr>
          <a:lstStyle/>
          <a:p>
            <a:pPr marL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Reached out to the potential user communities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Taxonomy Division SLA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Taxonomy Book Camp – KM World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List Serves for taxonomy groups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 err="1">
                <a:latin typeface="+mj-lt"/>
              </a:rPr>
              <a:t>Taxodiary</a:t>
            </a:r>
            <a:r>
              <a:rPr lang="en-US" sz="2400" dirty="0">
                <a:latin typeface="+mj-lt"/>
              </a:rPr>
              <a:t> Blog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Software developers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Known authors in the field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Previous members of the committee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NISO, ASIST, SLA NKOS Members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+mj-lt"/>
            </a:endParaRP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056BB7-04B6-C42F-13CE-AE1E7AFBE9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3884" y="1320800"/>
            <a:ext cx="5853007" cy="4343400"/>
          </a:xfrm>
        </p:spPr>
        <p:txBody>
          <a:bodyPr>
            <a:normAutofit/>
          </a:bodyPr>
          <a:lstStyle/>
          <a:p>
            <a:pPr marL="0">
              <a:spcBef>
                <a:spcPts val="0"/>
              </a:spcBef>
            </a:pPr>
            <a:r>
              <a:rPr lang="en-US" sz="2400" dirty="0"/>
              <a:t>150+ responded</a:t>
            </a:r>
          </a:p>
          <a:p>
            <a:pPr marL="0">
              <a:spcBef>
                <a:spcPts val="0"/>
              </a:spcBef>
            </a:pPr>
            <a:r>
              <a:rPr lang="en-US" sz="2400" dirty="0"/>
              <a:t>Many with comments</a:t>
            </a:r>
          </a:p>
          <a:p>
            <a:pPr marL="0">
              <a:spcBef>
                <a:spcPts val="0"/>
              </a:spcBef>
            </a:pPr>
            <a:r>
              <a:rPr lang="en-US" sz="2400" dirty="0"/>
              <a:t>Bring them on to the committee</a:t>
            </a:r>
          </a:p>
          <a:p>
            <a:pPr marL="0">
              <a:spcBef>
                <a:spcPts val="0"/>
              </a:spcBef>
            </a:pPr>
            <a:r>
              <a:rPr lang="en-US" sz="2400" dirty="0"/>
              <a:t>A few roadblocks – not an open process.</a:t>
            </a:r>
          </a:p>
          <a:p>
            <a:pPr marL="0">
              <a:spcBef>
                <a:spcPts val="0"/>
              </a:spcBef>
            </a:pPr>
            <a:r>
              <a:rPr lang="en-US" sz="2400" dirty="0"/>
              <a:t>Reading literature for other thoughts</a:t>
            </a:r>
          </a:p>
          <a:p>
            <a:pPr marL="0">
              <a:spcBef>
                <a:spcPts val="0"/>
              </a:spcBef>
            </a:pPr>
            <a:r>
              <a:rPr lang="en-US" sz="2400" dirty="0"/>
              <a:t>Looking at other ISO terminologies and taxonomies and thesauri </a:t>
            </a:r>
          </a:p>
          <a:p>
            <a:pPr marL="0">
              <a:spcBef>
                <a:spcPts val="0"/>
              </a:spcBef>
            </a:pPr>
            <a:r>
              <a:rPr lang="en-US" sz="2400" dirty="0"/>
              <a:t>Need to approach the SKOS community</a:t>
            </a:r>
          </a:p>
          <a:p>
            <a:pPr marL="0">
              <a:spcBef>
                <a:spcPts val="0"/>
              </a:spcBef>
            </a:pPr>
            <a:r>
              <a:rPr lang="en-US" sz="2400" dirty="0">
                <a:latin typeface="+mj-lt"/>
              </a:rPr>
              <a:t>Etc.</a:t>
            </a:r>
          </a:p>
          <a:p>
            <a:pPr marL="0">
              <a:spcBef>
                <a:spcPts val="0"/>
              </a:spcBef>
            </a:pP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2519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E5D92-1ACA-29C4-2CD2-30D6482FF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368" y="107576"/>
            <a:ext cx="7948170" cy="1336956"/>
          </a:xfrm>
        </p:spPr>
        <p:txBody>
          <a:bodyPr/>
          <a:lstStyle/>
          <a:p>
            <a:r>
              <a:rPr lang="en-US" dirty="0"/>
              <a:t>Committee Members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F5E8526-3B1B-8351-47D3-FDA575C649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366348" cy="4351338"/>
          </a:xfrm>
        </p:spPr>
        <p:txBody>
          <a:bodyPr>
            <a:normAutofit lnSpcReduction="10000"/>
          </a:bodyPr>
          <a:lstStyle/>
          <a:p>
            <a:pPr>
              <a:spcBef>
                <a:spcPts val="600"/>
              </a:spcBef>
            </a:pPr>
            <a:r>
              <a:rPr lang="en-US" sz="2800" dirty="0"/>
              <a:t>Formal admission process</a:t>
            </a:r>
          </a:p>
          <a:p>
            <a:pPr>
              <a:spcBef>
                <a:spcPts val="600"/>
              </a:spcBef>
            </a:pPr>
            <a:r>
              <a:rPr lang="en-US" sz="2800" dirty="0"/>
              <a:t>Must be part of </a:t>
            </a:r>
            <a:r>
              <a:rPr lang="en-US" dirty="0">
                <a:effectLst/>
              </a:rPr>
              <a:t>ISO TC 46/</a:t>
            </a:r>
            <a:r>
              <a:rPr lang="en-US">
                <a:effectLst/>
              </a:rPr>
              <a:t>SC 9 member country</a:t>
            </a:r>
            <a:endParaRPr lang="en-US" dirty="0">
              <a:effectLst/>
            </a:endParaRPr>
          </a:p>
          <a:p>
            <a:r>
              <a:rPr lang="en-US" dirty="0">
                <a:effectLst/>
              </a:rPr>
              <a:t>One of those is NISO for the US experts</a:t>
            </a:r>
            <a:endParaRPr lang="en-US" dirty="0"/>
          </a:p>
          <a:p>
            <a:pPr>
              <a:spcBef>
                <a:spcPts val="600"/>
              </a:spcBef>
            </a:pPr>
            <a:r>
              <a:rPr lang="en-US" sz="2800" dirty="0"/>
              <a:t>Ponderous (Thanks for Betsy Fanning)</a:t>
            </a:r>
          </a:p>
          <a:p>
            <a:pPr>
              <a:spcBef>
                <a:spcPts val="600"/>
              </a:spcBef>
            </a:pPr>
            <a:r>
              <a:rPr lang="en-US" sz="2800" dirty="0"/>
              <a:t>NO outside or Advisory committee allowed</a:t>
            </a:r>
          </a:p>
          <a:p>
            <a:pPr>
              <a:spcBef>
                <a:spcPts val="600"/>
              </a:spcBef>
            </a:pPr>
            <a:r>
              <a:rPr lang="en-US" dirty="0"/>
              <a:t>Marjorie M.K. Hlava, Convenor</a:t>
            </a:r>
          </a:p>
          <a:p>
            <a:pPr>
              <a:spcBef>
                <a:spcPts val="600"/>
              </a:spcBef>
            </a:pPr>
            <a:r>
              <a:rPr lang="en-US" sz="2800" dirty="0"/>
              <a:t>Betsy Fanning and </a:t>
            </a:r>
            <a:r>
              <a:rPr lang="en-US" sz="2800" dirty="0" err="1"/>
              <a:t>Keondra</a:t>
            </a:r>
            <a:r>
              <a:rPr lang="en-US" sz="2800" dirty="0"/>
              <a:t> Bailey -  staff</a:t>
            </a:r>
          </a:p>
          <a:p>
            <a:pPr>
              <a:spcBef>
                <a:spcPts val="600"/>
              </a:spcBef>
            </a:pPr>
            <a:endParaRPr lang="en-US" sz="2800" dirty="0"/>
          </a:p>
          <a:p>
            <a:pPr>
              <a:spcBef>
                <a:spcPts val="600"/>
              </a:spcBef>
            </a:pPr>
            <a:r>
              <a:rPr lang="en-US" sz="2800" dirty="0"/>
              <a:t>…. So 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0D943D7-441A-8C39-C54E-CEE8B73438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4260043"/>
              </p:ext>
            </p:extLst>
          </p:nvPr>
        </p:nvGraphicFramePr>
        <p:xfrm>
          <a:off x="9116291" y="108538"/>
          <a:ext cx="2933747" cy="664092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33747">
                  <a:extLst>
                    <a:ext uri="{9D8B030D-6E8A-4147-A177-3AD203B41FA5}">
                      <a16:colId xmlns:a16="http://schemas.microsoft.com/office/drawing/2014/main" val="1177042468"/>
                    </a:ext>
                  </a:extLst>
                </a:gridCol>
              </a:tblGrid>
              <a:tr h="22838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Bailey, Keondra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8" marR="5068" marT="5068" marB="0" anchor="ctr"/>
                </a:tc>
                <a:extLst>
                  <a:ext uri="{0D108BD9-81ED-4DB2-BD59-A6C34878D82A}">
                    <a16:rowId xmlns:a16="http://schemas.microsoft.com/office/drawing/2014/main" val="2363826325"/>
                  </a:ext>
                </a:extLst>
              </a:tr>
              <a:tr h="22838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Blinco, Kerry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8" marR="5068" marT="5068" marB="0" anchor="ctr"/>
                </a:tc>
                <a:extLst>
                  <a:ext uri="{0D108BD9-81ED-4DB2-BD59-A6C34878D82A}">
                    <a16:rowId xmlns:a16="http://schemas.microsoft.com/office/drawing/2014/main" val="2722736748"/>
                  </a:ext>
                </a:extLst>
              </a:tr>
              <a:tr h="22838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Blumauer, Andreas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8" marR="5068" marT="5068" marB="0" anchor="ctr"/>
                </a:tc>
                <a:extLst>
                  <a:ext uri="{0D108BD9-81ED-4DB2-BD59-A6C34878D82A}">
                    <a16:rowId xmlns:a16="http://schemas.microsoft.com/office/drawing/2014/main" val="3609269647"/>
                  </a:ext>
                </a:extLst>
              </a:tr>
              <a:tr h="22838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Busch, Joseph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8" marR="5068" marT="5068" marB="0" anchor="ctr"/>
                </a:tc>
                <a:extLst>
                  <a:ext uri="{0D108BD9-81ED-4DB2-BD59-A6C34878D82A}">
                    <a16:rowId xmlns:a16="http://schemas.microsoft.com/office/drawing/2014/main" val="3011529497"/>
                  </a:ext>
                </a:extLst>
              </a:tr>
              <a:tr h="22838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Carpenter , Todd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8" marR="5068" marT="5068" marB="0" anchor="ctr"/>
                </a:tc>
                <a:extLst>
                  <a:ext uri="{0D108BD9-81ED-4DB2-BD59-A6C34878D82A}">
                    <a16:rowId xmlns:a16="http://schemas.microsoft.com/office/drawing/2014/main" val="1196004479"/>
                  </a:ext>
                </a:extLst>
              </a:tr>
              <a:tr h="1670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Chandru, Sheeba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8" marR="5068" marT="5068" marB="0" anchor="ctr"/>
                </a:tc>
                <a:extLst>
                  <a:ext uri="{0D108BD9-81ED-4DB2-BD59-A6C34878D82A}">
                    <a16:rowId xmlns:a16="http://schemas.microsoft.com/office/drawing/2014/main" val="1372126996"/>
                  </a:ext>
                </a:extLst>
              </a:tr>
              <a:tr h="22838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Clark, Dave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8" marR="5068" marT="5068" marB="0" anchor="ctr"/>
                </a:tc>
                <a:extLst>
                  <a:ext uri="{0D108BD9-81ED-4DB2-BD59-A6C34878D82A}">
                    <a16:rowId xmlns:a16="http://schemas.microsoft.com/office/drawing/2014/main" val="2172463169"/>
                  </a:ext>
                </a:extLst>
              </a:tr>
              <a:tr h="22838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Drage, Anna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8" marR="5068" marT="5068" marB="0" anchor="ctr"/>
                </a:tc>
                <a:extLst>
                  <a:ext uri="{0D108BD9-81ED-4DB2-BD59-A6C34878D82A}">
                    <a16:rowId xmlns:a16="http://schemas.microsoft.com/office/drawing/2014/main" val="4134058946"/>
                  </a:ext>
                </a:extLst>
              </a:tr>
              <a:tr h="22838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Ermert, Axel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8" marR="5068" marT="5068" marB="0" anchor="ctr"/>
                </a:tc>
                <a:extLst>
                  <a:ext uri="{0D108BD9-81ED-4DB2-BD59-A6C34878D82A}">
                    <a16:rowId xmlns:a16="http://schemas.microsoft.com/office/drawing/2014/main" val="975368351"/>
                  </a:ext>
                </a:extLst>
              </a:tr>
              <a:tr h="22838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Fanning, Betsy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8" marR="5068" marT="5068" marB="0" anchor="ctr"/>
                </a:tc>
                <a:extLst>
                  <a:ext uri="{0D108BD9-81ED-4DB2-BD59-A6C34878D82A}">
                    <a16:rowId xmlns:a16="http://schemas.microsoft.com/office/drawing/2014/main" val="4017648706"/>
                  </a:ext>
                </a:extLst>
              </a:tr>
              <a:tr h="22838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Gillikin, David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8" marR="5068" marT="5068" marB="0" anchor="ctr"/>
                </a:tc>
                <a:extLst>
                  <a:ext uri="{0D108BD9-81ED-4DB2-BD59-A6C34878D82A}">
                    <a16:rowId xmlns:a16="http://schemas.microsoft.com/office/drawing/2014/main" val="4048845058"/>
                  </a:ext>
                </a:extLst>
              </a:tr>
              <a:tr h="22838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Harpring, Patricia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8" marR="5068" marT="5068" marB="0" anchor="ctr"/>
                </a:tc>
                <a:extLst>
                  <a:ext uri="{0D108BD9-81ED-4DB2-BD59-A6C34878D82A}">
                    <a16:rowId xmlns:a16="http://schemas.microsoft.com/office/drawing/2014/main" val="4231351005"/>
                  </a:ext>
                </a:extLst>
              </a:tr>
              <a:tr h="22838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Hedden, Heather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8" marR="5068" marT="5068" marB="0" anchor="ctr"/>
                </a:tc>
                <a:extLst>
                  <a:ext uri="{0D108BD9-81ED-4DB2-BD59-A6C34878D82A}">
                    <a16:rowId xmlns:a16="http://schemas.microsoft.com/office/drawing/2014/main" val="782010510"/>
                  </a:ext>
                </a:extLst>
              </a:tr>
              <a:tr h="22838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Hlava, Margie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8" marR="5068" marT="5068" marB="0" anchor="ctr"/>
                </a:tc>
                <a:extLst>
                  <a:ext uri="{0D108BD9-81ED-4DB2-BD59-A6C34878D82A}">
                    <a16:rowId xmlns:a16="http://schemas.microsoft.com/office/drawing/2014/main" val="2116322772"/>
                  </a:ext>
                </a:extLst>
              </a:tr>
              <a:tr h="22838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Lamorte, Michele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8" marR="5068" marT="5068" marB="0" anchor="ctr"/>
                </a:tc>
                <a:extLst>
                  <a:ext uri="{0D108BD9-81ED-4DB2-BD59-A6C34878D82A}">
                    <a16:rowId xmlns:a16="http://schemas.microsoft.com/office/drawing/2014/main" val="2773776352"/>
                  </a:ext>
                </a:extLst>
              </a:tr>
              <a:tr h="22838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Liu, Hua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8" marR="5068" marT="5068" marB="0" anchor="ctr"/>
                </a:tc>
                <a:extLst>
                  <a:ext uri="{0D108BD9-81ED-4DB2-BD59-A6C34878D82A}">
                    <a16:rowId xmlns:a16="http://schemas.microsoft.com/office/drawing/2014/main" val="530185824"/>
                  </a:ext>
                </a:extLst>
              </a:tr>
              <a:tr h="22838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Lykke, Marianne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8" marR="5068" marT="5068" marB="0" anchor="ctr"/>
                </a:tc>
                <a:extLst>
                  <a:ext uri="{0D108BD9-81ED-4DB2-BD59-A6C34878D82A}">
                    <a16:rowId xmlns:a16="http://schemas.microsoft.com/office/drawing/2014/main" val="497521393"/>
                  </a:ext>
                </a:extLst>
              </a:tr>
              <a:tr h="22838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McCoy, Amy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8" marR="5068" marT="5068" marB="0" anchor="ctr"/>
                </a:tc>
                <a:extLst>
                  <a:ext uri="{0D108BD9-81ED-4DB2-BD59-A6C34878D82A}">
                    <a16:rowId xmlns:a16="http://schemas.microsoft.com/office/drawing/2014/main" val="2169001699"/>
                  </a:ext>
                </a:extLst>
              </a:tr>
              <a:tr h="22838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Moscara, Elisabeth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8" marR="5068" marT="5068" marB="0" anchor="ctr"/>
                </a:tc>
                <a:extLst>
                  <a:ext uri="{0D108BD9-81ED-4DB2-BD59-A6C34878D82A}">
                    <a16:rowId xmlns:a16="http://schemas.microsoft.com/office/drawing/2014/main" val="3521487029"/>
                  </a:ext>
                </a:extLst>
              </a:tr>
              <a:tr h="22838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Scheven, Esther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8" marR="5068" marT="5068" marB="0" anchor="ctr"/>
                </a:tc>
                <a:extLst>
                  <a:ext uri="{0D108BD9-81ED-4DB2-BD59-A6C34878D82A}">
                    <a16:rowId xmlns:a16="http://schemas.microsoft.com/office/drawing/2014/main" val="2377980225"/>
                  </a:ext>
                </a:extLst>
              </a:tr>
              <a:tr h="41822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Schutte, Deon Du Preez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8" marR="5068" marT="5068" marB="0" anchor="ctr"/>
                </a:tc>
                <a:extLst>
                  <a:ext uri="{0D108BD9-81ED-4DB2-BD59-A6C34878D82A}">
                    <a16:rowId xmlns:a16="http://schemas.microsoft.com/office/drawing/2014/main" val="4240141682"/>
                  </a:ext>
                </a:extLst>
              </a:tr>
              <a:tr h="22838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Tennis, Joseph T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8" marR="5068" marT="5068" marB="0" anchor="ctr"/>
                </a:tc>
                <a:extLst>
                  <a:ext uri="{0D108BD9-81ED-4DB2-BD59-A6C34878D82A}">
                    <a16:rowId xmlns:a16="http://schemas.microsoft.com/office/drawing/2014/main" val="3753078112"/>
                  </a:ext>
                </a:extLst>
              </a:tr>
              <a:tr h="22838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Tudhope, Douglas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8" marR="5068" marT="5068" marB="0" anchor="ctr"/>
                </a:tc>
                <a:extLst>
                  <a:ext uri="{0D108BD9-81ED-4DB2-BD59-A6C34878D82A}">
                    <a16:rowId xmlns:a16="http://schemas.microsoft.com/office/drawing/2014/main" val="737564103"/>
                  </a:ext>
                </a:extLst>
              </a:tr>
              <a:tr h="22838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Yancey, Trish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8" marR="5068" marT="5068" marB="0" anchor="ctr"/>
                </a:tc>
                <a:extLst>
                  <a:ext uri="{0D108BD9-81ED-4DB2-BD59-A6C34878D82A}">
                    <a16:rowId xmlns:a16="http://schemas.microsoft.com/office/drawing/2014/main" val="4230853745"/>
                  </a:ext>
                </a:extLst>
              </a:tr>
              <a:tr h="22838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Zeng, Marcia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8" marR="5068" marT="5068" marB="0" anchor="ctr"/>
                </a:tc>
                <a:extLst>
                  <a:ext uri="{0D108BD9-81ED-4DB2-BD59-A6C34878D82A}">
                    <a16:rowId xmlns:a16="http://schemas.microsoft.com/office/drawing/2014/main" val="3694995095"/>
                  </a:ext>
                </a:extLst>
              </a:tr>
              <a:tr h="228381">
                <a:tc>
                  <a:txBody>
                    <a:bodyPr/>
                    <a:lstStyle/>
                    <a:p>
                      <a:pPr algn="l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8" marR="5068" marT="5068" marB="0" anchor="ctr"/>
                </a:tc>
                <a:extLst>
                  <a:ext uri="{0D108BD9-81ED-4DB2-BD59-A6C34878D82A}">
                    <a16:rowId xmlns:a16="http://schemas.microsoft.com/office/drawing/2014/main" val="26278701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75036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A9F28-49B7-8C86-8F93-A9746C96C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2767" y="683706"/>
            <a:ext cx="3032797" cy="1336956"/>
          </a:xfrm>
        </p:spPr>
        <p:txBody>
          <a:bodyPr>
            <a:normAutofit/>
          </a:bodyPr>
          <a:lstStyle/>
          <a:p>
            <a:r>
              <a:rPr lang="en-US" dirty="0"/>
              <a:t>Current</a:t>
            </a:r>
            <a:br>
              <a:rPr lang="en-US" dirty="0"/>
            </a:br>
            <a:r>
              <a:rPr lang="en-US" dirty="0"/>
              <a:t>Timeline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B241B8-16BD-5FFA-8C2D-3EF7B227A4CA}"/>
              </a:ext>
            </a:extLst>
          </p:cNvPr>
          <p:cNvSpPr txBox="1"/>
          <p:nvPr/>
        </p:nvSpPr>
        <p:spPr>
          <a:xfrm>
            <a:off x="1138356" y="180131"/>
            <a:ext cx="56092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Convene committee Fall of 2023</a:t>
            </a:r>
          </a:p>
          <a:p>
            <a:pPr lvl="1"/>
            <a:r>
              <a:rPr lang="en-US" dirty="0"/>
              <a:t>152 people replied with comments and thoughts </a:t>
            </a:r>
          </a:p>
          <a:p>
            <a:pPr lvl="1"/>
            <a:r>
              <a:rPr lang="en-US" dirty="0"/>
              <a:t>Many rules for members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644B94-2289-3FF2-84E6-E2B202ADC41C}"/>
              </a:ext>
            </a:extLst>
          </p:cNvPr>
          <p:cNvSpPr txBox="1"/>
          <p:nvPr/>
        </p:nvSpPr>
        <p:spPr>
          <a:xfrm>
            <a:off x="1619191" y="1524812"/>
            <a:ext cx="56733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Acquire and get current standard edition to committee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7B72AB-B850-DB7E-C4EC-92F53E0DD28E}"/>
              </a:ext>
            </a:extLst>
          </p:cNvPr>
          <p:cNvSpPr txBox="1"/>
          <p:nvPr/>
        </p:nvSpPr>
        <p:spPr>
          <a:xfrm>
            <a:off x="2193129" y="2111775"/>
            <a:ext cx="538628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Brainstorming sessions - ongoing</a:t>
            </a:r>
          </a:p>
          <a:p>
            <a:pPr lvl="2"/>
            <a:r>
              <a:rPr lang="en-US" dirty="0"/>
              <a:t>Washington, DC Nov 5, 2023 – 52 signed up</a:t>
            </a:r>
          </a:p>
          <a:p>
            <a:pPr lvl="3"/>
            <a:r>
              <a:rPr lang="en-US" dirty="0"/>
              <a:t>With Taxonomy Boot Camp</a:t>
            </a:r>
          </a:p>
          <a:p>
            <a:pPr lvl="2"/>
            <a:r>
              <a:rPr lang="en-US" dirty="0"/>
              <a:t>Wuhan, China March 30, 2024</a:t>
            </a:r>
          </a:p>
          <a:p>
            <a:pPr lvl="3"/>
            <a:r>
              <a:rPr lang="en-US" dirty="0"/>
              <a:t>ISKO NKOS Workshop</a:t>
            </a:r>
          </a:p>
          <a:p>
            <a:pPr lvl="2"/>
            <a:r>
              <a:rPr lang="en-US" dirty="0"/>
              <a:t>Working on one in Europe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6E84C6-4A8F-E9C0-E65C-1A2383ED8D41}"/>
              </a:ext>
            </a:extLst>
          </p:cNvPr>
          <p:cNvSpPr txBox="1"/>
          <p:nvPr/>
        </p:nvSpPr>
        <p:spPr>
          <a:xfrm>
            <a:off x="3942970" y="5751730"/>
            <a:ext cx="33009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First draft due in June 2024</a:t>
            </a:r>
          </a:p>
          <a:p>
            <a:pPr lvl="1"/>
            <a:r>
              <a:rPr lang="en-US" dirty="0"/>
              <a:t>3 full years to complete</a:t>
            </a:r>
          </a:p>
          <a:p>
            <a:pPr lvl="1"/>
            <a:r>
              <a:rPr lang="en-US" dirty="0"/>
              <a:t>But only 6 months to write</a:t>
            </a:r>
          </a:p>
          <a:p>
            <a:endParaRPr lang="en-US" dirty="0"/>
          </a:p>
        </p:txBody>
      </p:sp>
      <p:sp>
        <p:nvSpPr>
          <p:cNvPr id="14" name="Chevron 13">
            <a:extLst>
              <a:ext uri="{FF2B5EF4-FFF2-40B4-BE49-F238E27FC236}">
                <a16:creationId xmlns:a16="http://schemas.microsoft.com/office/drawing/2014/main" id="{5B98FADC-3DBD-00D9-5C25-9B27C73BC06A}"/>
              </a:ext>
            </a:extLst>
          </p:cNvPr>
          <p:cNvSpPr/>
          <p:nvPr/>
        </p:nvSpPr>
        <p:spPr>
          <a:xfrm>
            <a:off x="1907840" y="3720035"/>
            <a:ext cx="835361" cy="920933"/>
          </a:xfrm>
          <a:prstGeom prst="chevr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Chevron 14">
            <a:extLst>
              <a:ext uri="{FF2B5EF4-FFF2-40B4-BE49-F238E27FC236}">
                <a16:creationId xmlns:a16="http://schemas.microsoft.com/office/drawing/2014/main" id="{6AF70C4F-FC79-D59E-B002-EAA41B8B2571}"/>
              </a:ext>
            </a:extLst>
          </p:cNvPr>
          <p:cNvSpPr/>
          <p:nvPr/>
        </p:nvSpPr>
        <p:spPr>
          <a:xfrm>
            <a:off x="307881" y="208145"/>
            <a:ext cx="835361" cy="920933"/>
          </a:xfrm>
          <a:prstGeom prst="chevr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Chevron 15">
            <a:extLst>
              <a:ext uri="{FF2B5EF4-FFF2-40B4-BE49-F238E27FC236}">
                <a16:creationId xmlns:a16="http://schemas.microsoft.com/office/drawing/2014/main" id="{8FC652A4-18B0-3B35-979D-AFB05384FFDF}"/>
              </a:ext>
            </a:extLst>
          </p:cNvPr>
          <p:cNvSpPr/>
          <p:nvPr/>
        </p:nvSpPr>
        <p:spPr>
          <a:xfrm>
            <a:off x="852901" y="1408474"/>
            <a:ext cx="835361" cy="920933"/>
          </a:xfrm>
          <a:prstGeom prst="chevr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Chevron 16">
            <a:extLst>
              <a:ext uri="{FF2B5EF4-FFF2-40B4-BE49-F238E27FC236}">
                <a16:creationId xmlns:a16="http://schemas.microsoft.com/office/drawing/2014/main" id="{6E06D4F1-5B61-0B36-4105-C90107D6A87D}"/>
              </a:ext>
            </a:extLst>
          </p:cNvPr>
          <p:cNvSpPr/>
          <p:nvPr/>
        </p:nvSpPr>
        <p:spPr>
          <a:xfrm>
            <a:off x="1417416" y="2563959"/>
            <a:ext cx="835361" cy="920933"/>
          </a:xfrm>
          <a:prstGeom prst="chevr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39D2152-3457-C304-EBEB-97059D5A4A6C}"/>
              </a:ext>
            </a:extLst>
          </p:cNvPr>
          <p:cNvSpPr txBox="1"/>
          <p:nvPr/>
        </p:nvSpPr>
        <p:spPr>
          <a:xfrm>
            <a:off x="3273615" y="4985254"/>
            <a:ext cx="5121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Distributed first annotated edition February 2024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0C9E152-6137-84B4-FA23-6497799ABC7D}"/>
              </a:ext>
            </a:extLst>
          </p:cNvPr>
          <p:cNvSpPr txBox="1"/>
          <p:nvPr/>
        </p:nvSpPr>
        <p:spPr>
          <a:xfrm>
            <a:off x="2743201" y="4076853"/>
            <a:ext cx="3467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Comments </a:t>
            </a:r>
            <a:r>
              <a:rPr lang="en-US"/>
              <a:t>began October </a:t>
            </a:r>
            <a:r>
              <a:rPr lang="en-US" dirty="0"/>
              <a:t>2023</a:t>
            </a:r>
          </a:p>
        </p:txBody>
      </p:sp>
      <p:sp>
        <p:nvSpPr>
          <p:cNvPr id="20" name="Chevron 19">
            <a:extLst>
              <a:ext uri="{FF2B5EF4-FFF2-40B4-BE49-F238E27FC236}">
                <a16:creationId xmlns:a16="http://schemas.microsoft.com/office/drawing/2014/main" id="{E390A2A2-9206-387B-E445-EFD8CA9237FD}"/>
              </a:ext>
            </a:extLst>
          </p:cNvPr>
          <p:cNvSpPr/>
          <p:nvPr/>
        </p:nvSpPr>
        <p:spPr>
          <a:xfrm>
            <a:off x="3030468" y="5854716"/>
            <a:ext cx="835361" cy="920933"/>
          </a:xfrm>
          <a:prstGeom prst="chevr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Chevron 20">
            <a:extLst>
              <a:ext uri="{FF2B5EF4-FFF2-40B4-BE49-F238E27FC236}">
                <a16:creationId xmlns:a16="http://schemas.microsoft.com/office/drawing/2014/main" id="{7CA3E2F7-C0F1-AA1B-23AD-D42629B90AC6}"/>
              </a:ext>
            </a:extLst>
          </p:cNvPr>
          <p:cNvSpPr/>
          <p:nvPr/>
        </p:nvSpPr>
        <p:spPr>
          <a:xfrm>
            <a:off x="2438254" y="4830797"/>
            <a:ext cx="835361" cy="920933"/>
          </a:xfrm>
          <a:prstGeom prst="chevr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6990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4525</TotalTime>
  <Words>1012</Words>
  <Application>Microsoft Macintosh PowerPoint</Application>
  <PresentationFormat>Widescreen</PresentationFormat>
  <Paragraphs>195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Aptos</vt:lpstr>
      <vt:lpstr>Aptos Display</vt:lpstr>
      <vt:lpstr>Arial</vt:lpstr>
      <vt:lpstr>Arial</vt:lpstr>
      <vt:lpstr>Calibri</vt:lpstr>
      <vt:lpstr>GillSansMT</vt:lpstr>
      <vt:lpstr>Inter</vt:lpstr>
      <vt:lpstr>Lato</vt:lpstr>
      <vt:lpstr>Wingdings2</vt:lpstr>
      <vt:lpstr>Office Theme</vt:lpstr>
      <vt:lpstr>ISO 25964-1 working group  ISO/TC 46/SC 9/WG 8</vt:lpstr>
      <vt:lpstr>History</vt:lpstr>
      <vt:lpstr>PowerPoint Presentation</vt:lpstr>
      <vt:lpstr>Overview – ISO 25964</vt:lpstr>
      <vt:lpstr>Outside interest</vt:lpstr>
      <vt:lpstr>Now - Expanded Use Cases</vt:lpstr>
      <vt:lpstr>Gathering additional information</vt:lpstr>
      <vt:lpstr>Committee Members</vt:lpstr>
      <vt:lpstr>Current Timeline</vt:lpstr>
      <vt:lpstr>Other connected standards</vt:lpstr>
      <vt:lpstr>SKOS Impact</vt:lpstr>
      <vt:lpstr>Decisions Made So Far </vt:lpstr>
      <vt:lpstr>Considering</vt:lpstr>
      <vt:lpstr>Current Status</vt:lpstr>
      <vt:lpstr>That’s it for now - It’s a big task Join the mailing list? Join the fun? Contact us! I look forward to your suggestions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ISO 25964-1 working group  ISO/TC 46/SC 9/WG 8</dc:title>
  <dc:creator>Margie Hlava</dc:creator>
  <cp:lastModifiedBy>Margie Hlava</cp:lastModifiedBy>
  <cp:revision>23</cp:revision>
  <dcterms:created xsi:type="dcterms:W3CDTF">2024-02-09T20:03:07Z</dcterms:created>
  <dcterms:modified xsi:type="dcterms:W3CDTF">2024-03-14T21:00:23Z</dcterms:modified>
</cp:coreProperties>
</file>