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259" r:id="rId2"/>
    <p:sldId id="1666" r:id="rId3"/>
    <p:sldId id="2370" r:id="rId4"/>
    <p:sldId id="2373" r:id="rId5"/>
    <p:sldId id="2358" r:id="rId6"/>
    <p:sldId id="2372" r:id="rId7"/>
    <p:sldId id="2374" r:id="rId8"/>
    <p:sldId id="1661" r:id="rId9"/>
    <p:sldId id="1614" r:id="rId10"/>
    <p:sldId id="1071" r:id="rId11"/>
    <p:sldId id="2375" r:id="rId12"/>
    <p:sldId id="1079" r:id="rId13"/>
    <p:sldId id="1072" r:id="rId14"/>
    <p:sldId id="1073" r:id="rId15"/>
    <p:sldId id="1074" r:id="rId16"/>
    <p:sldId id="1075" r:id="rId17"/>
    <p:sldId id="1076" r:id="rId18"/>
    <p:sldId id="1078" r:id="rId19"/>
    <p:sldId id="2376" r:id="rId20"/>
    <p:sldId id="2371" r:id="rId21"/>
    <p:sldId id="305" r:id="rId22"/>
    <p:sldId id="1631" r:id="rId23"/>
    <p:sldId id="1080" r:id="rId24"/>
    <p:sldId id="1656" r:id="rId25"/>
    <p:sldId id="1657" r:id="rId26"/>
    <p:sldId id="1658" r:id="rId27"/>
    <p:sldId id="1089" r:id="rId28"/>
    <p:sldId id="1090" r:id="rId29"/>
    <p:sldId id="1091" r:id="rId30"/>
    <p:sldId id="1616" r:id="rId31"/>
    <p:sldId id="2377" r:id="rId32"/>
    <p:sldId id="2380" r:id="rId33"/>
    <p:sldId id="392" r:id="rId34"/>
    <p:sldId id="393" r:id="rId35"/>
    <p:sldId id="394" r:id="rId36"/>
    <p:sldId id="395" r:id="rId37"/>
    <p:sldId id="2359" r:id="rId38"/>
    <p:sldId id="2360" r:id="rId39"/>
    <p:sldId id="264" r:id="rId40"/>
    <p:sldId id="1679" r:id="rId41"/>
    <p:sldId id="2378" r:id="rId42"/>
    <p:sldId id="2363" r:id="rId43"/>
    <p:sldId id="2379" r:id="rId44"/>
    <p:sldId id="1620" r:id="rId45"/>
    <p:sldId id="1621" r:id="rId46"/>
    <p:sldId id="1635" r:id="rId47"/>
    <p:sldId id="1545" r:id="rId48"/>
    <p:sldId id="1637" r:id="rId49"/>
    <p:sldId id="1638" r:id="rId50"/>
    <p:sldId id="314" r:id="rId51"/>
    <p:sldId id="315" r:id="rId52"/>
    <p:sldId id="265" r:id="rId53"/>
    <p:sldId id="483" r:id="rId54"/>
    <p:sldId id="402" r:id="rId55"/>
    <p:sldId id="345" r:id="rId56"/>
    <p:sldId id="380" r:id="rId57"/>
    <p:sldId id="260" r:id="rId58"/>
    <p:sldId id="2364" r:id="rId59"/>
    <p:sldId id="2365" r:id="rId60"/>
    <p:sldId id="2366" r:id="rId61"/>
    <p:sldId id="2367" r:id="rId62"/>
    <p:sldId id="2369" r:id="rId63"/>
    <p:sldId id="2361" r:id="rId64"/>
    <p:sldId id="263" r:id="rId65"/>
    <p:sldId id="350" r:id="rId66"/>
    <p:sldId id="1674" r:id="rId67"/>
    <p:sldId id="2362" r:id="rId68"/>
    <p:sldId id="2357" r:id="rId69"/>
    <p:sldId id="236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Kotula" initials="HK" lastIdx="2" clrIdx="0">
    <p:extLst>
      <p:ext uri="{19B8F6BF-5375-455C-9EA6-DF929625EA0E}">
        <p15:presenceInfo xmlns:p15="http://schemas.microsoft.com/office/powerpoint/2012/main" userId="9dfe12b3a15c31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1" autoAdjust="0"/>
    <p:restoredTop sz="94694"/>
  </p:normalViewPr>
  <p:slideViewPr>
    <p:cSldViewPr snapToGrid="0" snapToObjects="1">
      <p:cViewPr varScale="1">
        <p:scale>
          <a:sx n="103" d="100"/>
          <a:sy n="103" d="100"/>
        </p:scale>
        <p:origin x="680" y="184"/>
      </p:cViewPr>
      <p:guideLst>
        <p:guide orient="horz" pos="2160"/>
        <p:guide pos="3840"/>
      </p:guideLst>
    </p:cSldViewPr>
  </p:slideViewPr>
  <p:notesTextViewPr>
    <p:cViewPr>
      <p:scale>
        <a:sx n="1" d="1"/>
        <a:sy n="1" d="1"/>
      </p:scale>
      <p:origin x="0" y="0"/>
    </p:cViewPr>
  </p:notesTextViewPr>
  <p:sorterViewPr>
    <p:cViewPr>
      <p:scale>
        <a:sx n="66" d="100"/>
        <a:sy n="66" d="100"/>
      </p:scale>
      <p:origin x="0" y="1936"/>
    </p:cViewPr>
  </p:sorterViewPr>
  <p:notesViewPr>
    <p:cSldViewPr snapToGrid="0" snapToObjects="1">
      <p:cViewPr varScale="1">
        <p:scale>
          <a:sx n="81" d="100"/>
          <a:sy n="81" d="100"/>
        </p:scale>
        <p:origin x="395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256EE9-A196-4131-B77F-9CCDC26FCED1}"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56690FBE-1E01-4FF7-A71E-FCAE6119B4E7}">
      <dgm:prSet custT="1"/>
      <dgm:spPr/>
      <dgm:t>
        <a:bodyPr/>
        <a:lstStyle/>
        <a:p>
          <a:pPr>
            <a:defRPr b="1"/>
          </a:pPr>
          <a:r>
            <a:rPr lang="en-US" sz="2400" dirty="0">
              <a:solidFill>
                <a:schemeClr val="accent1"/>
              </a:solidFill>
            </a:rPr>
            <a:t>Relevance</a:t>
          </a:r>
        </a:p>
      </dgm:t>
    </dgm:pt>
    <dgm:pt modelId="{75E449AD-2F91-414C-9E8E-34D1868F0B99}" type="parTrans" cxnId="{BC950D1F-C313-4E64-BC00-9D65F9A79E50}">
      <dgm:prSet/>
      <dgm:spPr/>
      <dgm:t>
        <a:bodyPr/>
        <a:lstStyle/>
        <a:p>
          <a:endParaRPr lang="en-US"/>
        </a:p>
      </dgm:t>
    </dgm:pt>
    <dgm:pt modelId="{961A4AC6-5F45-4CA4-B7F0-C2659647C366}" type="sibTrans" cxnId="{BC950D1F-C313-4E64-BC00-9D65F9A79E50}">
      <dgm:prSet/>
      <dgm:spPr/>
      <dgm:t>
        <a:bodyPr/>
        <a:lstStyle/>
        <a:p>
          <a:endParaRPr lang="en-US"/>
        </a:p>
      </dgm:t>
    </dgm:pt>
    <dgm:pt modelId="{2502991F-1A18-42E4-8F59-027ACD6EFC3F}">
      <dgm:prSet custT="1"/>
      <dgm:spPr/>
      <dgm:t>
        <a:bodyPr/>
        <a:lstStyle/>
        <a:p>
          <a:r>
            <a:rPr lang="en-US" sz="2400" dirty="0"/>
            <a:t>The systems guess at what you are looking for</a:t>
          </a:r>
        </a:p>
      </dgm:t>
    </dgm:pt>
    <dgm:pt modelId="{32F8C1B4-7EB7-4554-BC10-E83D53242FAA}" type="parTrans" cxnId="{6D77C416-CADA-474B-B72A-592C51235F24}">
      <dgm:prSet/>
      <dgm:spPr/>
      <dgm:t>
        <a:bodyPr/>
        <a:lstStyle/>
        <a:p>
          <a:endParaRPr lang="en-US"/>
        </a:p>
      </dgm:t>
    </dgm:pt>
    <dgm:pt modelId="{7B83099C-0BF1-44D7-9EFC-A0AEEBECB774}" type="sibTrans" cxnId="{6D77C416-CADA-474B-B72A-592C51235F24}">
      <dgm:prSet/>
      <dgm:spPr/>
      <dgm:t>
        <a:bodyPr/>
        <a:lstStyle/>
        <a:p>
          <a:endParaRPr lang="en-US"/>
        </a:p>
      </dgm:t>
    </dgm:pt>
    <dgm:pt modelId="{EB0CA20E-350C-42EE-AD11-0DA4E3296A50}">
      <dgm:prSet custT="1"/>
      <dgm:spPr/>
      <dgm:t>
        <a:bodyPr/>
        <a:lstStyle/>
        <a:p>
          <a:pPr>
            <a:defRPr b="1"/>
          </a:pPr>
          <a:r>
            <a:rPr lang="en-US" sz="2400" dirty="0">
              <a:solidFill>
                <a:schemeClr val="accent1"/>
              </a:solidFill>
            </a:rPr>
            <a:t>Precision</a:t>
          </a:r>
        </a:p>
      </dgm:t>
    </dgm:pt>
    <dgm:pt modelId="{74071348-EC0D-432B-983A-9B710F0E970C}" type="parTrans" cxnId="{A31E0CB7-E823-4307-9EB0-0E96F3ED6AF9}">
      <dgm:prSet/>
      <dgm:spPr/>
      <dgm:t>
        <a:bodyPr/>
        <a:lstStyle/>
        <a:p>
          <a:endParaRPr lang="en-US"/>
        </a:p>
      </dgm:t>
    </dgm:pt>
    <dgm:pt modelId="{87202FC4-552E-4297-9D95-FAAC9CA55087}" type="sibTrans" cxnId="{A31E0CB7-E823-4307-9EB0-0E96F3ED6AF9}">
      <dgm:prSet/>
      <dgm:spPr/>
      <dgm:t>
        <a:bodyPr/>
        <a:lstStyle/>
        <a:p>
          <a:endParaRPr lang="en-US"/>
        </a:p>
      </dgm:t>
    </dgm:pt>
    <dgm:pt modelId="{88377F67-98D5-4327-BBA8-FFB0BE9E0F79}">
      <dgm:prSet custT="1"/>
      <dgm:spPr/>
      <dgm:t>
        <a:bodyPr/>
        <a:lstStyle/>
        <a:p>
          <a:r>
            <a:rPr lang="en-US" sz="2400" dirty="0"/>
            <a:t>Returning only those items which exactly match the query – search question</a:t>
          </a:r>
        </a:p>
      </dgm:t>
    </dgm:pt>
    <dgm:pt modelId="{B6C73004-DF06-406A-B7F4-6BE2D5290A4F}" type="parTrans" cxnId="{749A3842-EDB0-49A0-A41A-DF6CE3633D35}">
      <dgm:prSet/>
      <dgm:spPr/>
      <dgm:t>
        <a:bodyPr/>
        <a:lstStyle/>
        <a:p>
          <a:endParaRPr lang="en-US"/>
        </a:p>
      </dgm:t>
    </dgm:pt>
    <dgm:pt modelId="{43004029-F756-45D1-A356-E0DBEBD30CF0}" type="sibTrans" cxnId="{749A3842-EDB0-49A0-A41A-DF6CE3633D35}">
      <dgm:prSet/>
      <dgm:spPr/>
      <dgm:t>
        <a:bodyPr/>
        <a:lstStyle/>
        <a:p>
          <a:endParaRPr lang="en-US"/>
        </a:p>
      </dgm:t>
    </dgm:pt>
    <dgm:pt modelId="{40294198-93F9-427B-BDD3-87B6B87C496A}">
      <dgm:prSet custT="1"/>
      <dgm:spPr/>
      <dgm:t>
        <a:bodyPr/>
        <a:lstStyle/>
        <a:p>
          <a:pPr>
            <a:defRPr b="1"/>
          </a:pPr>
          <a:r>
            <a:rPr lang="en-US" sz="2400" dirty="0">
              <a:solidFill>
                <a:schemeClr val="accent1"/>
              </a:solidFill>
            </a:rPr>
            <a:t>Recall</a:t>
          </a:r>
        </a:p>
      </dgm:t>
    </dgm:pt>
    <dgm:pt modelId="{ADD794A0-A192-4EB7-BC57-6FDFC0ED6759}" type="parTrans" cxnId="{329843EC-C69B-41FD-9A72-A333EC80EB64}">
      <dgm:prSet/>
      <dgm:spPr/>
      <dgm:t>
        <a:bodyPr/>
        <a:lstStyle/>
        <a:p>
          <a:endParaRPr lang="en-US"/>
        </a:p>
      </dgm:t>
    </dgm:pt>
    <dgm:pt modelId="{E9C20A58-56AD-4EC2-9037-71EC0C3F2E22}" type="sibTrans" cxnId="{329843EC-C69B-41FD-9A72-A333EC80EB64}">
      <dgm:prSet/>
      <dgm:spPr/>
      <dgm:t>
        <a:bodyPr/>
        <a:lstStyle/>
        <a:p>
          <a:endParaRPr lang="en-US"/>
        </a:p>
      </dgm:t>
    </dgm:pt>
    <dgm:pt modelId="{88CBDFD1-8E14-45B8-A22F-E1A5A14600E8}">
      <dgm:prSet custT="1"/>
      <dgm:spPr/>
      <dgm:t>
        <a:bodyPr/>
        <a:lstStyle/>
        <a:p>
          <a:r>
            <a:rPr lang="en-US" sz="2400" dirty="0"/>
            <a:t>Returning ALL the items in the data base which match the search query</a:t>
          </a:r>
        </a:p>
      </dgm:t>
    </dgm:pt>
    <dgm:pt modelId="{4707329F-D7D6-4818-BC44-5AACF1B78C01}" type="parTrans" cxnId="{5AB4FF7A-A7AC-4B30-BEB3-23AEF7500A25}">
      <dgm:prSet/>
      <dgm:spPr/>
      <dgm:t>
        <a:bodyPr/>
        <a:lstStyle/>
        <a:p>
          <a:endParaRPr lang="en-US"/>
        </a:p>
      </dgm:t>
    </dgm:pt>
    <dgm:pt modelId="{9BFEAEA5-A8A5-44BA-8C19-27C1685E3630}" type="sibTrans" cxnId="{5AB4FF7A-A7AC-4B30-BEB3-23AEF7500A25}">
      <dgm:prSet/>
      <dgm:spPr/>
      <dgm:t>
        <a:bodyPr/>
        <a:lstStyle/>
        <a:p>
          <a:endParaRPr lang="en-US"/>
        </a:p>
      </dgm:t>
    </dgm:pt>
    <dgm:pt modelId="{F0B066A3-9C70-4921-9F0F-F4841801CE83}">
      <dgm:prSet custT="1"/>
      <dgm:spPr/>
      <dgm:t>
        <a:bodyPr/>
        <a:lstStyle/>
        <a:p>
          <a:pPr>
            <a:defRPr b="1"/>
          </a:pPr>
          <a:r>
            <a:rPr lang="en-US" sz="2400" dirty="0">
              <a:solidFill>
                <a:schemeClr val="accent1"/>
              </a:solidFill>
            </a:rPr>
            <a:t>Match against human vetted sets</a:t>
          </a:r>
        </a:p>
      </dgm:t>
    </dgm:pt>
    <dgm:pt modelId="{99BF6859-22A1-45B0-B4D1-9C0B49F14C0D}" type="parTrans" cxnId="{7BB8E830-3D62-4EAD-91EA-B82AEF706B2B}">
      <dgm:prSet/>
      <dgm:spPr/>
      <dgm:t>
        <a:bodyPr/>
        <a:lstStyle/>
        <a:p>
          <a:endParaRPr lang="en-US"/>
        </a:p>
      </dgm:t>
    </dgm:pt>
    <dgm:pt modelId="{35CF49B4-A661-442D-9162-E7BEA380C174}" type="sibTrans" cxnId="{7BB8E830-3D62-4EAD-91EA-B82AEF706B2B}">
      <dgm:prSet/>
      <dgm:spPr/>
      <dgm:t>
        <a:bodyPr/>
        <a:lstStyle/>
        <a:p>
          <a:endParaRPr lang="en-US"/>
        </a:p>
      </dgm:t>
    </dgm:pt>
    <dgm:pt modelId="{84F3AE8F-44E1-4E50-9AEF-3A9748DFAE3B}">
      <dgm:prSet custT="1"/>
      <dgm:spPr/>
      <dgm:t>
        <a:bodyPr/>
        <a:lstStyle/>
        <a:p>
          <a:r>
            <a:rPr lang="en-US" sz="2400" dirty="0"/>
            <a:t>Training sets or humanly indexed data</a:t>
          </a:r>
        </a:p>
      </dgm:t>
    </dgm:pt>
    <dgm:pt modelId="{643F7C62-AB7B-479B-B5D0-16017CBF20FF}" type="parTrans" cxnId="{E9B3C821-58D3-40E7-9473-CC2E031BB168}">
      <dgm:prSet/>
      <dgm:spPr/>
      <dgm:t>
        <a:bodyPr/>
        <a:lstStyle/>
        <a:p>
          <a:endParaRPr lang="en-US"/>
        </a:p>
      </dgm:t>
    </dgm:pt>
    <dgm:pt modelId="{2D07FB62-A4A6-4BEA-8DD5-9F6637950F28}" type="sibTrans" cxnId="{E9B3C821-58D3-40E7-9473-CC2E031BB168}">
      <dgm:prSet/>
      <dgm:spPr/>
      <dgm:t>
        <a:bodyPr/>
        <a:lstStyle/>
        <a:p>
          <a:endParaRPr lang="en-US"/>
        </a:p>
      </dgm:t>
    </dgm:pt>
    <dgm:pt modelId="{FBC25051-94F1-4D87-A2AE-3CC463BCFDBA}">
      <dgm:prSet custT="1"/>
      <dgm:spPr/>
      <dgm:t>
        <a:bodyPr/>
        <a:lstStyle/>
        <a:p>
          <a:r>
            <a:rPr lang="en-US" sz="2400" dirty="0"/>
            <a:t>Indexing indicates a controlled list of terms</a:t>
          </a:r>
        </a:p>
      </dgm:t>
    </dgm:pt>
    <dgm:pt modelId="{B865CF92-41AD-48D6-8358-1E219A8CBF92}" type="parTrans" cxnId="{7B9E023D-45E6-421A-A667-F62CB757AEE4}">
      <dgm:prSet/>
      <dgm:spPr/>
      <dgm:t>
        <a:bodyPr/>
        <a:lstStyle/>
        <a:p>
          <a:endParaRPr lang="en-US"/>
        </a:p>
      </dgm:t>
    </dgm:pt>
    <dgm:pt modelId="{A87C7DDD-F68F-41CB-888B-D1A9BD46745B}" type="sibTrans" cxnId="{7B9E023D-45E6-421A-A667-F62CB757AEE4}">
      <dgm:prSet/>
      <dgm:spPr/>
      <dgm:t>
        <a:bodyPr/>
        <a:lstStyle/>
        <a:p>
          <a:endParaRPr lang="en-US"/>
        </a:p>
      </dgm:t>
    </dgm:pt>
    <dgm:pt modelId="{44875A14-9624-4E3D-A2BC-AE126D220309}" type="pres">
      <dgm:prSet presAssocID="{1F256EE9-A196-4131-B77F-9CCDC26FCED1}" presName="root" presStyleCnt="0">
        <dgm:presLayoutVars>
          <dgm:dir/>
          <dgm:resizeHandles val="exact"/>
        </dgm:presLayoutVars>
      </dgm:prSet>
      <dgm:spPr/>
    </dgm:pt>
    <dgm:pt modelId="{46EBA863-B7C5-476E-A641-F5B644EAF5F7}" type="pres">
      <dgm:prSet presAssocID="{56690FBE-1E01-4FF7-A71E-FCAE6119B4E7}" presName="compNode" presStyleCnt="0"/>
      <dgm:spPr/>
    </dgm:pt>
    <dgm:pt modelId="{7EA0D322-7A43-426C-A972-6157096B4C79}" type="pres">
      <dgm:prSet presAssocID="{56690FBE-1E01-4FF7-A71E-FCAE6119B4E7}" presName="iconRect" presStyleLbl="node1" presStyleIdx="0" presStyleCnt="4" custLinFactNeighborX="-4331" custLinFactNeighborY="2887"/>
      <dgm:spPr>
        <a:xfrm>
          <a:off x="762194" y="1057395"/>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ead with Gears"/>
        </a:ext>
      </dgm:extLst>
    </dgm:pt>
    <dgm:pt modelId="{1A03059A-8DC2-4017-84AA-64859BAB8687}" type="pres">
      <dgm:prSet presAssocID="{56690FBE-1E01-4FF7-A71E-FCAE6119B4E7}" presName="iconSpace" presStyleCnt="0"/>
      <dgm:spPr/>
    </dgm:pt>
    <dgm:pt modelId="{E644C66F-2E46-4C7C-954B-AA00A2F199E9}" type="pres">
      <dgm:prSet presAssocID="{56690FBE-1E01-4FF7-A71E-FCAE6119B4E7}" presName="parTx" presStyleLbl="revTx" presStyleIdx="0" presStyleCnt="8">
        <dgm:presLayoutVars>
          <dgm:chMax val="0"/>
          <dgm:chPref val="0"/>
        </dgm:presLayoutVars>
      </dgm:prSet>
      <dgm:spPr/>
    </dgm:pt>
    <dgm:pt modelId="{182B6885-1C03-48DF-9687-356E779A8698}" type="pres">
      <dgm:prSet presAssocID="{56690FBE-1E01-4FF7-A71E-FCAE6119B4E7}" presName="txSpace" presStyleCnt="0"/>
      <dgm:spPr/>
    </dgm:pt>
    <dgm:pt modelId="{9BB5A457-54EF-40F2-B142-DC82A0E09851}" type="pres">
      <dgm:prSet presAssocID="{56690FBE-1E01-4FF7-A71E-FCAE6119B4E7}" presName="desTx" presStyleLbl="revTx" presStyleIdx="1" presStyleCnt="8">
        <dgm:presLayoutVars/>
      </dgm:prSet>
      <dgm:spPr/>
    </dgm:pt>
    <dgm:pt modelId="{5DD64062-5CFB-4BDD-A6BE-9E972B4C2409}" type="pres">
      <dgm:prSet presAssocID="{961A4AC6-5F45-4CA4-B7F0-C2659647C366}" presName="sibTrans" presStyleCnt="0"/>
      <dgm:spPr/>
    </dgm:pt>
    <dgm:pt modelId="{E18E21ED-35D2-481E-AC2E-FECA9A8DBCF0}" type="pres">
      <dgm:prSet presAssocID="{EB0CA20E-350C-42EE-AD11-0DA4E3296A50}" presName="compNode" presStyleCnt="0"/>
      <dgm:spPr/>
    </dgm:pt>
    <dgm:pt modelId="{D54189B9-28FC-47DD-9415-F5E6A68B12D8}" type="pres">
      <dgm:prSet presAssocID="{EB0CA20E-350C-42EE-AD11-0DA4E3296A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9D57BF75-6CE8-456C-BA97-89038A6E4022}" type="pres">
      <dgm:prSet presAssocID="{EB0CA20E-350C-42EE-AD11-0DA4E3296A50}" presName="iconSpace" presStyleCnt="0"/>
      <dgm:spPr/>
    </dgm:pt>
    <dgm:pt modelId="{914C99F6-B212-41DD-BC3A-121AFCBBC712}" type="pres">
      <dgm:prSet presAssocID="{EB0CA20E-350C-42EE-AD11-0DA4E3296A50}" presName="parTx" presStyleLbl="revTx" presStyleIdx="2" presStyleCnt="8">
        <dgm:presLayoutVars>
          <dgm:chMax val="0"/>
          <dgm:chPref val="0"/>
        </dgm:presLayoutVars>
      </dgm:prSet>
      <dgm:spPr/>
    </dgm:pt>
    <dgm:pt modelId="{797409BF-3AC5-4FAA-8E98-F55D3711BF1D}" type="pres">
      <dgm:prSet presAssocID="{EB0CA20E-350C-42EE-AD11-0DA4E3296A50}" presName="txSpace" presStyleCnt="0"/>
      <dgm:spPr/>
    </dgm:pt>
    <dgm:pt modelId="{AECE644F-99E0-4B89-9E6D-7B75C41D2389}" type="pres">
      <dgm:prSet presAssocID="{EB0CA20E-350C-42EE-AD11-0DA4E3296A50}" presName="desTx" presStyleLbl="revTx" presStyleIdx="3" presStyleCnt="8">
        <dgm:presLayoutVars/>
      </dgm:prSet>
      <dgm:spPr/>
    </dgm:pt>
    <dgm:pt modelId="{7F0533A7-23DC-4FA8-86F6-377716F4A1FC}" type="pres">
      <dgm:prSet presAssocID="{87202FC4-552E-4297-9D95-FAAC9CA55087}" presName="sibTrans" presStyleCnt="0"/>
      <dgm:spPr/>
    </dgm:pt>
    <dgm:pt modelId="{87DC18BB-9140-4DB1-93C0-C3D1E420A338}" type="pres">
      <dgm:prSet presAssocID="{40294198-93F9-427B-BDD3-87B6B87C496A}" presName="compNode" presStyleCnt="0"/>
      <dgm:spPr/>
    </dgm:pt>
    <dgm:pt modelId="{0A822ACF-4B9F-49E1-B803-F4FBD1149A16}" type="pres">
      <dgm:prSet presAssocID="{40294198-93F9-427B-BDD3-87B6B87C49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F91D3453-7266-4285-A150-6DCC4FB02B95}" type="pres">
      <dgm:prSet presAssocID="{40294198-93F9-427B-BDD3-87B6B87C496A}" presName="iconSpace" presStyleCnt="0"/>
      <dgm:spPr/>
    </dgm:pt>
    <dgm:pt modelId="{A87002F9-D022-4255-8291-6EF958E1CC77}" type="pres">
      <dgm:prSet presAssocID="{40294198-93F9-427B-BDD3-87B6B87C496A}" presName="parTx" presStyleLbl="revTx" presStyleIdx="4" presStyleCnt="8">
        <dgm:presLayoutVars>
          <dgm:chMax val="0"/>
          <dgm:chPref val="0"/>
        </dgm:presLayoutVars>
      </dgm:prSet>
      <dgm:spPr/>
    </dgm:pt>
    <dgm:pt modelId="{257928D3-50DB-4DB3-998F-04DC2ECEA28A}" type="pres">
      <dgm:prSet presAssocID="{40294198-93F9-427B-BDD3-87B6B87C496A}" presName="txSpace" presStyleCnt="0"/>
      <dgm:spPr/>
    </dgm:pt>
    <dgm:pt modelId="{ECC44EE3-06D5-4524-B3FB-BD0494175F1B}" type="pres">
      <dgm:prSet presAssocID="{40294198-93F9-427B-BDD3-87B6B87C496A}" presName="desTx" presStyleLbl="revTx" presStyleIdx="5" presStyleCnt="8">
        <dgm:presLayoutVars/>
      </dgm:prSet>
      <dgm:spPr/>
    </dgm:pt>
    <dgm:pt modelId="{4687647E-1A4A-4EA5-B595-CA16E10D4789}" type="pres">
      <dgm:prSet presAssocID="{E9C20A58-56AD-4EC2-9037-71EC0C3F2E22}" presName="sibTrans" presStyleCnt="0"/>
      <dgm:spPr/>
    </dgm:pt>
    <dgm:pt modelId="{874E39E7-013C-4A62-8691-0FC3D1A604B2}" type="pres">
      <dgm:prSet presAssocID="{F0B066A3-9C70-4921-9F0F-F4841801CE83}" presName="compNode" presStyleCnt="0"/>
      <dgm:spPr/>
    </dgm:pt>
    <dgm:pt modelId="{4DA099C9-9101-4252-8038-1586076C7715}" type="pres">
      <dgm:prSet presAssocID="{F0B066A3-9C70-4921-9F0F-F4841801CE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EC37BCB7-0C29-4B0D-8CF7-A83838F94AEF}" type="pres">
      <dgm:prSet presAssocID="{F0B066A3-9C70-4921-9F0F-F4841801CE83}" presName="iconSpace" presStyleCnt="0"/>
      <dgm:spPr/>
    </dgm:pt>
    <dgm:pt modelId="{83BF0DC8-1441-4A3C-92CA-42E96348BE45}" type="pres">
      <dgm:prSet presAssocID="{F0B066A3-9C70-4921-9F0F-F4841801CE83}" presName="parTx" presStyleLbl="revTx" presStyleIdx="6" presStyleCnt="8" custScaleX="131250">
        <dgm:presLayoutVars>
          <dgm:chMax val="0"/>
          <dgm:chPref val="0"/>
        </dgm:presLayoutVars>
      </dgm:prSet>
      <dgm:spPr/>
    </dgm:pt>
    <dgm:pt modelId="{74A39526-E079-4C08-AA0F-E382B02EA956}" type="pres">
      <dgm:prSet presAssocID="{F0B066A3-9C70-4921-9F0F-F4841801CE83}" presName="txSpace" presStyleCnt="0"/>
      <dgm:spPr/>
    </dgm:pt>
    <dgm:pt modelId="{3D317CCC-A02C-4BF3-B1B5-0971950C7112}" type="pres">
      <dgm:prSet presAssocID="{F0B066A3-9C70-4921-9F0F-F4841801CE83}" presName="desTx" presStyleLbl="revTx" presStyleIdx="7" presStyleCnt="8" custScaleX="133393">
        <dgm:presLayoutVars/>
      </dgm:prSet>
      <dgm:spPr/>
    </dgm:pt>
  </dgm:ptLst>
  <dgm:cxnLst>
    <dgm:cxn modelId="{6D77C416-CADA-474B-B72A-592C51235F24}" srcId="{56690FBE-1E01-4FF7-A71E-FCAE6119B4E7}" destId="{2502991F-1A18-42E4-8F59-027ACD6EFC3F}" srcOrd="0" destOrd="0" parTransId="{32F8C1B4-7EB7-4554-BC10-E83D53242FAA}" sibTransId="{7B83099C-0BF1-44D7-9EFC-A0AEEBECB774}"/>
    <dgm:cxn modelId="{BC950D1F-C313-4E64-BC00-9D65F9A79E50}" srcId="{1F256EE9-A196-4131-B77F-9CCDC26FCED1}" destId="{56690FBE-1E01-4FF7-A71E-FCAE6119B4E7}" srcOrd="0" destOrd="0" parTransId="{75E449AD-2F91-414C-9E8E-34D1868F0B99}" sibTransId="{961A4AC6-5F45-4CA4-B7F0-C2659647C366}"/>
    <dgm:cxn modelId="{E9B3C821-58D3-40E7-9473-CC2E031BB168}" srcId="{F0B066A3-9C70-4921-9F0F-F4841801CE83}" destId="{84F3AE8F-44E1-4E50-9AEF-3A9748DFAE3B}" srcOrd="0" destOrd="0" parTransId="{643F7C62-AB7B-479B-B5D0-16017CBF20FF}" sibTransId="{2D07FB62-A4A6-4BEA-8DD5-9F6637950F28}"/>
    <dgm:cxn modelId="{7BB8E830-3D62-4EAD-91EA-B82AEF706B2B}" srcId="{1F256EE9-A196-4131-B77F-9CCDC26FCED1}" destId="{F0B066A3-9C70-4921-9F0F-F4841801CE83}" srcOrd="3" destOrd="0" parTransId="{99BF6859-22A1-45B0-B4D1-9C0B49F14C0D}" sibTransId="{35CF49B4-A661-442D-9162-E7BEA380C174}"/>
    <dgm:cxn modelId="{918A833B-A35F-40D0-B87E-1FE055927AB6}" type="presOf" srcId="{EB0CA20E-350C-42EE-AD11-0DA4E3296A50}" destId="{914C99F6-B212-41DD-BC3A-121AFCBBC712}" srcOrd="0" destOrd="0" presId="urn:microsoft.com/office/officeart/2018/5/layout/CenteredIconLabelDescriptionList"/>
    <dgm:cxn modelId="{7B9E023D-45E6-421A-A667-F62CB757AEE4}" srcId="{F0B066A3-9C70-4921-9F0F-F4841801CE83}" destId="{FBC25051-94F1-4D87-A2AE-3CC463BCFDBA}" srcOrd="1" destOrd="0" parTransId="{B865CF92-41AD-48D6-8358-1E219A8CBF92}" sibTransId="{A87C7DDD-F68F-41CB-888B-D1A9BD46745B}"/>
    <dgm:cxn modelId="{749A3842-EDB0-49A0-A41A-DF6CE3633D35}" srcId="{EB0CA20E-350C-42EE-AD11-0DA4E3296A50}" destId="{88377F67-98D5-4327-BBA8-FFB0BE9E0F79}" srcOrd="0" destOrd="0" parTransId="{B6C73004-DF06-406A-B7F4-6BE2D5290A4F}" sibTransId="{43004029-F756-45D1-A356-E0DBEBD30CF0}"/>
    <dgm:cxn modelId="{7609D456-56FD-4960-A452-481CC4135F10}" type="presOf" srcId="{40294198-93F9-427B-BDD3-87B6B87C496A}" destId="{A87002F9-D022-4255-8291-6EF958E1CC77}" srcOrd="0" destOrd="0" presId="urn:microsoft.com/office/officeart/2018/5/layout/CenteredIconLabelDescriptionList"/>
    <dgm:cxn modelId="{5AB4FF7A-A7AC-4B30-BEB3-23AEF7500A25}" srcId="{40294198-93F9-427B-BDD3-87B6B87C496A}" destId="{88CBDFD1-8E14-45B8-A22F-E1A5A14600E8}" srcOrd="0" destOrd="0" parTransId="{4707329F-D7D6-4818-BC44-5AACF1B78C01}" sibTransId="{9BFEAEA5-A8A5-44BA-8C19-27C1685E3630}"/>
    <dgm:cxn modelId="{7C46FEA4-9BAF-4794-AA8C-D986954F374F}" type="presOf" srcId="{FBC25051-94F1-4D87-A2AE-3CC463BCFDBA}" destId="{3D317CCC-A02C-4BF3-B1B5-0971950C7112}" srcOrd="0" destOrd="1" presId="urn:microsoft.com/office/officeart/2018/5/layout/CenteredIconLabelDescriptionList"/>
    <dgm:cxn modelId="{CF291EB3-0187-4EBA-975B-137C2AE77963}" type="presOf" srcId="{84F3AE8F-44E1-4E50-9AEF-3A9748DFAE3B}" destId="{3D317CCC-A02C-4BF3-B1B5-0971950C7112}" srcOrd="0" destOrd="0" presId="urn:microsoft.com/office/officeart/2018/5/layout/CenteredIconLabelDescriptionList"/>
    <dgm:cxn modelId="{A31E0CB7-E823-4307-9EB0-0E96F3ED6AF9}" srcId="{1F256EE9-A196-4131-B77F-9CCDC26FCED1}" destId="{EB0CA20E-350C-42EE-AD11-0DA4E3296A50}" srcOrd="1" destOrd="0" parTransId="{74071348-EC0D-432B-983A-9B710F0E970C}" sibTransId="{87202FC4-552E-4297-9D95-FAAC9CA55087}"/>
    <dgm:cxn modelId="{8515ABD2-F617-43B4-B050-94AFEA1668DE}" type="presOf" srcId="{88377F67-98D5-4327-BBA8-FFB0BE9E0F79}" destId="{AECE644F-99E0-4B89-9E6D-7B75C41D2389}" srcOrd="0" destOrd="0" presId="urn:microsoft.com/office/officeart/2018/5/layout/CenteredIconLabelDescriptionList"/>
    <dgm:cxn modelId="{1D7D55D5-C668-4852-8173-E331CDA35558}" type="presOf" srcId="{F0B066A3-9C70-4921-9F0F-F4841801CE83}" destId="{83BF0DC8-1441-4A3C-92CA-42E96348BE45}" srcOrd="0" destOrd="0" presId="urn:microsoft.com/office/officeart/2018/5/layout/CenteredIconLabelDescriptionList"/>
    <dgm:cxn modelId="{4877ACDA-F7E1-42F6-97D8-F727AD7594D2}" type="presOf" srcId="{2502991F-1A18-42E4-8F59-027ACD6EFC3F}" destId="{9BB5A457-54EF-40F2-B142-DC82A0E09851}" srcOrd="0" destOrd="0" presId="urn:microsoft.com/office/officeart/2018/5/layout/CenteredIconLabelDescriptionList"/>
    <dgm:cxn modelId="{1B38B9DD-0BBE-4173-823F-E474C9DB6453}" type="presOf" srcId="{88CBDFD1-8E14-45B8-A22F-E1A5A14600E8}" destId="{ECC44EE3-06D5-4524-B3FB-BD0494175F1B}" srcOrd="0" destOrd="0" presId="urn:microsoft.com/office/officeart/2018/5/layout/CenteredIconLabelDescriptionList"/>
    <dgm:cxn modelId="{0AF988DF-27D8-42A6-98D9-60F28F70C0D8}" type="presOf" srcId="{56690FBE-1E01-4FF7-A71E-FCAE6119B4E7}" destId="{E644C66F-2E46-4C7C-954B-AA00A2F199E9}" srcOrd="0" destOrd="0" presId="urn:microsoft.com/office/officeart/2018/5/layout/CenteredIconLabelDescriptionList"/>
    <dgm:cxn modelId="{329843EC-C69B-41FD-9A72-A333EC80EB64}" srcId="{1F256EE9-A196-4131-B77F-9CCDC26FCED1}" destId="{40294198-93F9-427B-BDD3-87B6B87C496A}" srcOrd="2" destOrd="0" parTransId="{ADD794A0-A192-4EB7-BC57-6FDFC0ED6759}" sibTransId="{E9C20A58-56AD-4EC2-9037-71EC0C3F2E22}"/>
    <dgm:cxn modelId="{840789F7-4395-4142-960D-E00903C0BB08}" type="presOf" srcId="{1F256EE9-A196-4131-B77F-9CCDC26FCED1}" destId="{44875A14-9624-4E3D-A2BC-AE126D220309}" srcOrd="0" destOrd="0" presId="urn:microsoft.com/office/officeart/2018/5/layout/CenteredIconLabelDescriptionList"/>
    <dgm:cxn modelId="{736033C2-4BDF-4ADD-94E5-5457FE69DFB7}" type="presParOf" srcId="{44875A14-9624-4E3D-A2BC-AE126D220309}" destId="{46EBA863-B7C5-476E-A641-F5B644EAF5F7}" srcOrd="0" destOrd="0" presId="urn:microsoft.com/office/officeart/2018/5/layout/CenteredIconLabelDescriptionList"/>
    <dgm:cxn modelId="{3D8181FB-5C1F-44E3-999D-56D2D1E67FBA}" type="presParOf" srcId="{46EBA863-B7C5-476E-A641-F5B644EAF5F7}" destId="{7EA0D322-7A43-426C-A972-6157096B4C79}" srcOrd="0" destOrd="0" presId="urn:microsoft.com/office/officeart/2018/5/layout/CenteredIconLabelDescriptionList"/>
    <dgm:cxn modelId="{CAD361F7-FB5B-4D99-88F0-88D251CE7448}" type="presParOf" srcId="{46EBA863-B7C5-476E-A641-F5B644EAF5F7}" destId="{1A03059A-8DC2-4017-84AA-64859BAB8687}" srcOrd="1" destOrd="0" presId="urn:microsoft.com/office/officeart/2018/5/layout/CenteredIconLabelDescriptionList"/>
    <dgm:cxn modelId="{6D64044C-2D8F-42FF-81CC-61C9EC4622F6}" type="presParOf" srcId="{46EBA863-B7C5-476E-A641-F5B644EAF5F7}" destId="{E644C66F-2E46-4C7C-954B-AA00A2F199E9}" srcOrd="2" destOrd="0" presId="urn:microsoft.com/office/officeart/2018/5/layout/CenteredIconLabelDescriptionList"/>
    <dgm:cxn modelId="{CB798791-6F8A-4E7E-9B2B-0B36AC36C0A2}" type="presParOf" srcId="{46EBA863-B7C5-476E-A641-F5B644EAF5F7}" destId="{182B6885-1C03-48DF-9687-356E779A8698}" srcOrd="3" destOrd="0" presId="urn:microsoft.com/office/officeart/2018/5/layout/CenteredIconLabelDescriptionList"/>
    <dgm:cxn modelId="{E252CD65-18A1-4A21-A9C0-F4E409E4CB69}" type="presParOf" srcId="{46EBA863-B7C5-476E-A641-F5B644EAF5F7}" destId="{9BB5A457-54EF-40F2-B142-DC82A0E09851}" srcOrd="4" destOrd="0" presId="urn:microsoft.com/office/officeart/2018/5/layout/CenteredIconLabelDescriptionList"/>
    <dgm:cxn modelId="{821D6705-BE66-4AF1-BB76-D781EC33990B}" type="presParOf" srcId="{44875A14-9624-4E3D-A2BC-AE126D220309}" destId="{5DD64062-5CFB-4BDD-A6BE-9E972B4C2409}" srcOrd="1" destOrd="0" presId="urn:microsoft.com/office/officeart/2018/5/layout/CenteredIconLabelDescriptionList"/>
    <dgm:cxn modelId="{F4BCEF38-7819-4208-A098-5B587680F94C}" type="presParOf" srcId="{44875A14-9624-4E3D-A2BC-AE126D220309}" destId="{E18E21ED-35D2-481E-AC2E-FECA9A8DBCF0}" srcOrd="2" destOrd="0" presId="urn:microsoft.com/office/officeart/2018/5/layout/CenteredIconLabelDescriptionList"/>
    <dgm:cxn modelId="{29A0E688-CD6E-418E-9F87-D063E9EA636C}" type="presParOf" srcId="{E18E21ED-35D2-481E-AC2E-FECA9A8DBCF0}" destId="{D54189B9-28FC-47DD-9415-F5E6A68B12D8}" srcOrd="0" destOrd="0" presId="urn:microsoft.com/office/officeart/2018/5/layout/CenteredIconLabelDescriptionList"/>
    <dgm:cxn modelId="{64C807CD-98F8-4E39-BD2E-83BB47C46E89}" type="presParOf" srcId="{E18E21ED-35D2-481E-AC2E-FECA9A8DBCF0}" destId="{9D57BF75-6CE8-456C-BA97-89038A6E4022}" srcOrd="1" destOrd="0" presId="urn:microsoft.com/office/officeart/2018/5/layout/CenteredIconLabelDescriptionList"/>
    <dgm:cxn modelId="{EF78D96A-D16F-4481-B708-7E06FC20FB78}" type="presParOf" srcId="{E18E21ED-35D2-481E-AC2E-FECA9A8DBCF0}" destId="{914C99F6-B212-41DD-BC3A-121AFCBBC712}" srcOrd="2" destOrd="0" presId="urn:microsoft.com/office/officeart/2018/5/layout/CenteredIconLabelDescriptionList"/>
    <dgm:cxn modelId="{1A63034C-B0A0-4E44-B81D-C6FE3D202681}" type="presParOf" srcId="{E18E21ED-35D2-481E-AC2E-FECA9A8DBCF0}" destId="{797409BF-3AC5-4FAA-8E98-F55D3711BF1D}" srcOrd="3" destOrd="0" presId="urn:microsoft.com/office/officeart/2018/5/layout/CenteredIconLabelDescriptionList"/>
    <dgm:cxn modelId="{D09EC6DE-5FFD-4B98-A406-8D28CF959362}" type="presParOf" srcId="{E18E21ED-35D2-481E-AC2E-FECA9A8DBCF0}" destId="{AECE644F-99E0-4B89-9E6D-7B75C41D2389}" srcOrd="4" destOrd="0" presId="urn:microsoft.com/office/officeart/2018/5/layout/CenteredIconLabelDescriptionList"/>
    <dgm:cxn modelId="{67915EAF-212A-474B-9C88-5427316C5478}" type="presParOf" srcId="{44875A14-9624-4E3D-A2BC-AE126D220309}" destId="{7F0533A7-23DC-4FA8-86F6-377716F4A1FC}" srcOrd="3" destOrd="0" presId="urn:microsoft.com/office/officeart/2018/5/layout/CenteredIconLabelDescriptionList"/>
    <dgm:cxn modelId="{A6DF49A5-B8F3-43D7-9F7C-3675B4B34353}" type="presParOf" srcId="{44875A14-9624-4E3D-A2BC-AE126D220309}" destId="{87DC18BB-9140-4DB1-93C0-C3D1E420A338}" srcOrd="4" destOrd="0" presId="urn:microsoft.com/office/officeart/2018/5/layout/CenteredIconLabelDescriptionList"/>
    <dgm:cxn modelId="{58A545C8-C2B9-46E2-B37D-3EEEA588C95C}" type="presParOf" srcId="{87DC18BB-9140-4DB1-93C0-C3D1E420A338}" destId="{0A822ACF-4B9F-49E1-B803-F4FBD1149A16}" srcOrd="0" destOrd="0" presId="urn:microsoft.com/office/officeart/2018/5/layout/CenteredIconLabelDescriptionList"/>
    <dgm:cxn modelId="{4304C649-6105-46B5-8038-34BA3040B38C}" type="presParOf" srcId="{87DC18BB-9140-4DB1-93C0-C3D1E420A338}" destId="{F91D3453-7266-4285-A150-6DCC4FB02B95}" srcOrd="1" destOrd="0" presId="urn:microsoft.com/office/officeart/2018/5/layout/CenteredIconLabelDescriptionList"/>
    <dgm:cxn modelId="{999D2C56-2E66-465F-80A6-0EBB32324606}" type="presParOf" srcId="{87DC18BB-9140-4DB1-93C0-C3D1E420A338}" destId="{A87002F9-D022-4255-8291-6EF958E1CC77}" srcOrd="2" destOrd="0" presId="urn:microsoft.com/office/officeart/2018/5/layout/CenteredIconLabelDescriptionList"/>
    <dgm:cxn modelId="{6EF73BAE-31CF-4DF3-8735-7A9F54C15BC0}" type="presParOf" srcId="{87DC18BB-9140-4DB1-93C0-C3D1E420A338}" destId="{257928D3-50DB-4DB3-998F-04DC2ECEA28A}" srcOrd="3" destOrd="0" presId="urn:microsoft.com/office/officeart/2018/5/layout/CenteredIconLabelDescriptionList"/>
    <dgm:cxn modelId="{7D4A4C8E-A30D-4C26-AD76-A90011668BA1}" type="presParOf" srcId="{87DC18BB-9140-4DB1-93C0-C3D1E420A338}" destId="{ECC44EE3-06D5-4524-B3FB-BD0494175F1B}" srcOrd="4" destOrd="0" presId="urn:microsoft.com/office/officeart/2018/5/layout/CenteredIconLabelDescriptionList"/>
    <dgm:cxn modelId="{3B8943C5-2035-4458-AB93-4305A6EF36BF}" type="presParOf" srcId="{44875A14-9624-4E3D-A2BC-AE126D220309}" destId="{4687647E-1A4A-4EA5-B595-CA16E10D4789}" srcOrd="5" destOrd="0" presId="urn:microsoft.com/office/officeart/2018/5/layout/CenteredIconLabelDescriptionList"/>
    <dgm:cxn modelId="{563FD4CD-65B3-4739-90B8-F0BF854F8098}" type="presParOf" srcId="{44875A14-9624-4E3D-A2BC-AE126D220309}" destId="{874E39E7-013C-4A62-8691-0FC3D1A604B2}" srcOrd="6" destOrd="0" presId="urn:microsoft.com/office/officeart/2018/5/layout/CenteredIconLabelDescriptionList"/>
    <dgm:cxn modelId="{211EC674-F934-48A0-8B47-DC54434CD0CD}" type="presParOf" srcId="{874E39E7-013C-4A62-8691-0FC3D1A604B2}" destId="{4DA099C9-9101-4252-8038-1586076C7715}" srcOrd="0" destOrd="0" presId="urn:microsoft.com/office/officeart/2018/5/layout/CenteredIconLabelDescriptionList"/>
    <dgm:cxn modelId="{5474DD73-DADF-4C25-A423-2EF8027006DD}" type="presParOf" srcId="{874E39E7-013C-4A62-8691-0FC3D1A604B2}" destId="{EC37BCB7-0C29-4B0D-8CF7-A83838F94AEF}" srcOrd="1" destOrd="0" presId="urn:microsoft.com/office/officeart/2018/5/layout/CenteredIconLabelDescriptionList"/>
    <dgm:cxn modelId="{700DF6DC-7ABA-4812-866A-10B09C0979D4}" type="presParOf" srcId="{874E39E7-013C-4A62-8691-0FC3D1A604B2}" destId="{83BF0DC8-1441-4A3C-92CA-42E96348BE45}" srcOrd="2" destOrd="0" presId="urn:microsoft.com/office/officeart/2018/5/layout/CenteredIconLabelDescriptionList"/>
    <dgm:cxn modelId="{D0127151-94F3-4B11-9429-59BD56526DAF}" type="presParOf" srcId="{874E39E7-013C-4A62-8691-0FC3D1A604B2}" destId="{74A39526-E079-4C08-AA0F-E382B02EA956}" srcOrd="3" destOrd="0" presId="urn:microsoft.com/office/officeart/2018/5/layout/CenteredIconLabelDescriptionList"/>
    <dgm:cxn modelId="{BB3ED048-8638-4A08-BCCA-CAEBA274CF53}" type="presParOf" srcId="{874E39E7-013C-4A62-8691-0FC3D1A604B2}" destId="{3D317CCC-A02C-4BF3-B1B5-0971950C711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2ECADA-E491-49FF-9F4C-23E99D098AC9}"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D392F149-4D6E-4CB7-B29F-94F1DD657A60}">
      <dgm:prSet/>
      <dgm:spPr/>
      <dgm:t>
        <a:bodyPr/>
        <a:lstStyle/>
        <a:p>
          <a:r>
            <a:rPr lang="en-US"/>
            <a:t>Gives precedence to Taxonomy terms in search</a:t>
          </a:r>
        </a:p>
      </dgm:t>
    </dgm:pt>
    <dgm:pt modelId="{B6BE2E53-EC8B-43F9-ACA0-3B8E763E62D4}" type="parTrans" cxnId="{7ABD38C3-6A9A-4F0D-8D4A-B10D5C1F6521}">
      <dgm:prSet/>
      <dgm:spPr/>
      <dgm:t>
        <a:bodyPr/>
        <a:lstStyle/>
        <a:p>
          <a:endParaRPr lang="en-US"/>
        </a:p>
      </dgm:t>
    </dgm:pt>
    <dgm:pt modelId="{592F1D63-8FC7-4D82-99E6-F1E764B1B42A}" type="sibTrans" cxnId="{7ABD38C3-6A9A-4F0D-8D4A-B10D5C1F6521}">
      <dgm:prSet/>
      <dgm:spPr/>
      <dgm:t>
        <a:bodyPr/>
        <a:lstStyle/>
        <a:p>
          <a:endParaRPr lang="en-US"/>
        </a:p>
      </dgm:t>
    </dgm:pt>
    <dgm:pt modelId="{895E565B-6FC0-4513-895F-2E22A6EA220F}">
      <dgm:prSet/>
      <dgm:spPr/>
      <dgm:t>
        <a:bodyPr/>
        <a:lstStyle/>
        <a:p>
          <a:r>
            <a:rPr lang="en-US"/>
            <a:t>Search by Navigation tree</a:t>
          </a:r>
        </a:p>
      </dgm:t>
    </dgm:pt>
    <dgm:pt modelId="{ADCE6A9E-B4AA-4F98-9150-E1A5785D6171}" type="parTrans" cxnId="{2CB10EB9-8DAD-4E5C-A696-BE5AD7E43D2F}">
      <dgm:prSet/>
      <dgm:spPr/>
      <dgm:t>
        <a:bodyPr/>
        <a:lstStyle/>
        <a:p>
          <a:endParaRPr lang="en-US"/>
        </a:p>
      </dgm:t>
    </dgm:pt>
    <dgm:pt modelId="{D259029F-A117-4793-9735-FA79FF77B84C}" type="sibTrans" cxnId="{2CB10EB9-8DAD-4E5C-A696-BE5AD7E43D2F}">
      <dgm:prSet/>
      <dgm:spPr/>
      <dgm:t>
        <a:bodyPr/>
        <a:lstStyle/>
        <a:p>
          <a:endParaRPr lang="en-US"/>
        </a:p>
      </dgm:t>
    </dgm:pt>
    <dgm:pt modelId="{4AB33458-65CB-471B-AF6C-F1CD69C04B6F}">
      <dgm:prSet/>
      <dgm:spPr/>
      <dgm:t>
        <a:bodyPr/>
        <a:lstStyle/>
        <a:p>
          <a:r>
            <a:rPr lang="en-US"/>
            <a:t>Expand search by Related terms</a:t>
          </a:r>
        </a:p>
      </dgm:t>
    </dgm:pt>
    <dgm:pt modelId="{B1F1B3BB-310A-464A-869A-79D29600B21B}" type="parTrans" cxnId="{A692AE59-2002-46B6-BD60-EAB8FF0231D5}">
      <dgm:prSet/>
      <dgm:spPr/>
      <dgm:t>
        <a:bodyPr/>
        <a:lstStyle/>
        <a:p>
          <a:endParaRPr lang="en-US"/>
        </a:p>
      </dgm:t>
    </dgm:pt>
    <dgm:pt modelId="{78C8D4C9-5BF2-40B8-B225-729ED48D8E78}" type="sibTrans" cxnId="{A692AE59-2002-46B6-BD60-EAB8FF0231D5}">
      <dgm:prSet/>
      <dgm:spPr/>
      <dgm:t>
        <a:bodyPr/>
        <a:lstStyle/>
        <a:p>
          <a:endParaRPr lang="en-US"/>
        </a:p>
      </dgm:t>
    </dgm:pt>
    <dgm:pt modelId="{A71C6244-D472-4390-90DD-748416371114}">
      <dgm:prSet/>
      <dgm:spPr/>
      <dgm:t>
        <a:bodyPr/>
        <a:lstStyle/>
        <a:p>
          <a:r>
            <a:rPr lang="en-US"/>
            <a:t>Refine search via Narrower terms</a:t>
          </a:r>
        </a:p>
      </dgm:t>
    </dgm:pt>
    <dgm:pt modelId="{E1BBCC8C-42D6-4ED1-BA81-4CD20D5E6389}" type="parTrans" cxnId="{C00B38C5-937C-4E68-ACE9-56FC72C686BD}">
      <dgm:prSet/>
      <dgm:spPr/>
      <dgm:t>
        <a:bodyPr/>
        <a:lstStyle/>
        <a:p>
          <a:endParaRPr lang="en-US"/>
        </a:p>
      </dgm:t>
    </dgm:pt>
    <dgm:pt modelId="{3CE0BE51-637F-4EDE-B5C9-0EE92DC02B8C}" type="sibTrans" cxnId="{C00B38C5-937C-4E68-ACE9-56FC72C686BD}">
      <dgm:prSet/>
      <dgm:spPr/>
      <dgm:t>
        <a:bodyPr/>
        <a:lstStyle/>
        <a:p>
          <a:endParaRPr lang="en-US"/>
        </a:p>
      </dgm:t>
    </dgm:pt>
    <dgm:pt modelId="{555F26B7-113A-4494-86C5-D6B8677F3CBE}">
      <dgm:prSet/>
      <dgm:spPr/>
      <dgm:t>
        <a:bodyPr/>
        <a:lstStyle/>
        <a:p>
          <a:r>
            <a:rPr lang="en-US"/>
            <a:t>Type ahead shows both terms and synonyms</a:t>
          </a:r>
        </a:p>
      </dgm:t>
    </dgm:pt>
    <dgm:pt modelId="{A6BCB43E-9756-49D6-9196-49B99389538F}" type="parTrans" cxnId="{390926DA-350F-497A-855B-762D7187AC63}">
      <dgm:prSet/>
      <dgm:spPr/>
      <dgm:t>
        <a:bodyPr/>
        <a:lstStyle/>
        <a:p>
          <a:endParaRPr lang="en-US"/>
        </a:p>
      </dgm:t>
    </dgm:pt>
    <dgm:pt modelId="{73B405DA-3047-47AB-86A9-D4664C0DEE79}" type="sibTrans" cxnId="{390926DA-350F-497A-855B-762D7187AC63}">
      <dgm:prSet/>
      <dgm:spPr/>
      <dgm:t>
        <a:bodyPr/>
        <a:lstStyle/>
        <a:p>
          <a:endParaRPr lang="en-US"/>
        </a:p>
      </dgm:t>
    </dgm:pt>
    <dgm:pt modelId="{47CB787A-5D9D-45FD-907A-DF0A99CB91FA}">
      <dgm:prSet/>
      <dgm:spPr/>
      <dgm:t>
        <a:bodyPr/>
        <a:lstStyle/>
        <a:p>
          <a:r>
            <a:rPr lang="en-US"/>
            <a:t>Permuted list format</a:t>
          </a:r>
        </a:p>
      </dgm:t>
    </dgm:pt>
    <dgm:pt modelId="{AF3D1311-85D9-4C37-8D76-1BD34943B2E3}" type="parTrans" cxnId="{6A412B8D-EF0A-4F63-923F-85F77F0C367C}">
      <dgm:prSet/>
      <dgm:spPr/>
      <dgm:t>
        <a:bodyPr/>
        <a:lstStyle/>
        <a:p>
          <a:endParaRPr lang="en-US"/>
        </a:p>
      </dgm:t>
    </dgm:pt>
    <dgm:pt modelId="{21738E21-7073-4BD9-807A-3C5D4659A1C5}" type="sibTrans" cxnId="{6A412B8D-EF0A-4F63-923F-85F77F0C367C}">
      <dgm:prSet/>
      <dgm:spPr/>
      <dgm:t>
        <a:bodyPr/>
        <a:lstStyle/>
        <a:p>
          <a:endParaRPr lang="en-US"/>
        </a:p>
      </dgm:t>
    </dgm:pt>
    <dgm:pt modelId="{518F8DFF-8C65-48BE-8CAE-9DB955A61FFB}">
      <dgm:prSet/>
      <dgm:spPr/>
      <dgm:t>
        <a:bodyPr/>
        <a:lstStyle/>
        <a:p>
          <a:r>
            <a:rPr lang="en-US"/>
            <a:t>Suggests preferred term if synonym is entered in search box</a:t>
          </a:r>
        </a:p>
      </dgm:t>
    </dgm:pt>
    <dgm:pt modelId="{13A86B9E-2727-4827-8E46-82A67EFE5210}" type="parTrans" cxnId="{44ABC40F-7A18-4672-A041-9BD12644E651}">
      <dgm:prSet/>
      <dgm:spPr/>
      <dgm:t>
        <a:bodyPr/>
        <a:lstStyle/>
        <a:p>
          <a:endParaRPr lang="en-US"/>
        </a:p>
      </dgm:t>
    </dgm:pt>
    <dgm:pt modelId="{053DB363-CA50-4C26-8927-84BE92FFFF9F}" type="sibTrans" cxnId="{44ABC40F-7A18-4672-A041-9BD12644E651}">
      <dgm:prSet/>
      <dgm:spPr/>
      <dgm:t>
        <a:bodyPr/>
        <a:lstStyle/>
        <a:p>
          <a:endParaRPr lang="en-US"/>
        </a:p>
      </dgm:t>
    </dgm:pt>
    <dgm:pt modelId="{4DF40960-1A3B-491F-974D-A9642CE215BB}">
      <dgm:prSet/>
      <dgm:spPr/>
      <dgm:t>
        <a:bodyPr/>
        <a:lstStyle/>
        <a:p>
          <a:r>
            <a:rPr lang="en-US"/>
            <a:t>Provide for recursive search (Search within a search set)</a:t>
          </a:r>
        </a:p>
      </dgm:t>
    </dgm:pt>
    <dgm:pt modelId="{B326662A-1958-4D55-8E4A-82325A633615}" type="parTrans" cxnId="{D06A7800-BC8C-49F7-BD1F-E91861D6D7EF}">
      <dgm:prSet/>
      <dgm:spPr/>
      <dgm:t>
        <a:bodyPr/>
        <a:lstStyle/>
        <a:p>
          <a:endParaRPr lang="en-US"/>
        </a:p>
      </dgm:t>
    </dgm:pt>
    <dgm:pt modelId="{261C4C19-555A-47E4-ADF8-E2D27832B41E}" type="sibTrans" cxnId="{D06A7800-BC8C-49F7-BD1F-E91861D6D7EF}">
      <dgm:prSet/>
      <dgm:spPr/>
      <dgm:t>
        <a:bodyPr/>
        <a:lstStyle/>
        <a:p>
          <a:endParaRPr lang="en-US"/>
        </a:p>
      </dgm:t>
    </dgm:pt>
    <dgm:pt modelId="{47BB166A-E3D1-49FF-8F0A-7AA204921925}">
      <dgm:prSet/>
      <dgm:spPr/>
      <dgm:t>
        <a:bodyPr/>
        <a:lstStyle/>
        <a:p>
          <a:r>
            <a:rPr lang="en-US"/>
            <a:t>Give recommendations</a:t>
          </a:r>
        </a:p>
      </dgm:t>
    </dgm:pt>
    <dgm:pt modelId="{6B82103A-79AE-4CF1-80DE-50EE25DF84B7}" type="parTrans" cxnId="{CD23FE2A-F3FA-43AC-8422-2A5BD86D3B97}">
      <dgm:prSet/>
      <dgm:spPr/>
      <dgm:t>
        <a:bodyPr/>
        <a:lstStyle/>
        <a:p>
          <a:endParaRPr lang="en-US"/>
        </a:p>
      </dgm:t>
    </dgm:pt>
    <dgm:pt modelId="{D8502BC0-61B2-4DDA-B369-879BA4493625}" type="sibTrans" cxnId="{CD23FE2A-F3FA-43AC-8422-2A5BD86D3B97}">
      <dgm:prSet/>
      <dgm:spPr/>
      <dgm:t>
        <a:bodyPr/>
        <a:lstStyle/>
        <a:p>
          <a:endParaRPr lang="en-US"/>
        </a:p>
      </dgm:t>
    </dgm:pt>
    <dgm:pt modelId="{2F576907-D5A2-744F-89DD-F8FCAA879473}" type="pres">
      <dgm:prSet presAssocID="{D12ECADA-E491-49FF-9F4C-23E99D098AC9}" presName="diagram" presStyleCnt="0">
        <dgm:presLayoutVars>
          <dgm:dir/>
          <dgm:resizeHandles val="exact"/>
        </dgm:presLayoutVars>
      </dgm:prSet>
      <dgm:spPr/>
    </dgm:pt>
    <dgm:pt modelId="{BE8D8B93-FB69-4F4F-837B-764788B4C542}" type="pres">
      <dgm:prSet presAssocID="{D392F149-4D6E-4CB7-B29F-94F1DD657A60}" presName="node" presStyleLbl="node1" presStyleIdx="0" presStyleCnt="8">
        <dgm:presLayoutVars>
          <dgm:bulletEnabled val="1"/>
        </dgm:presLayoutVars>
      </dgm:prSet>
      <dgm:spPr/>
    </dgm:pt>
    <dgm:pt modelId="{75EBF93A-3029-5246-9997-FB0A36FE817D}" type="pres">
      <dgm:prSet presAssocID="{592F1D63-8FC7-4D82-99E6-F1E764B1B42A}" presName="sibTrans" presStyleCnt="0"/>
      <dgm:spPr/>
    </dgm:pt>
    <dgm:pt modelId="{70D3B052-E110-7E43-BED0-1C282ACCFE02}" type="pres">
      <dgm:prSet presAssocID="{895E565B-6FC0-4513-895F-2E22A6EA220F}" presName="node" presStyleLbl="node1" presStyleIdx="1" presStyleCnt="8">
        <dgm:presLayoutVars>
          <dgm:bulletEnabled val="1"/>
        </dgm:presLayoutVars>
      </dgm:prSet>
      <dgm:spPr/>
    </dgm:pt>
    <dgm:pt modelId="{23813808-CF66-914C-8812-252819CCFEA6}" type="pres">
      <dgm:prSet presAssocID="{D259029F-A117-4793-9735-FA79FF77B84C}" presName="sibTrans" presStyleCnt="0"/>
      <dgm:spPr/>
    </dgm:pt>
    <dgm:pt modelId="{7CC0F4B3-E3BE-C14D-B085-0E0B38B12EE6}" type="pres">
      <dgm:prSet presAssocID="{4AB33458-65CB-471B-AF6C-F1CD69C04B6F}" presName="node" presStyleLbl="node1" presStyleIdx="2" presStyleCnt="8">
        <dgm:presLayoutVars>
          <dgm:bulletEnabled val="1"/>
        </dgm:presLayoutVars>
      </dgm:prSet>
      <dgm:spPr/>
    </dgm:pt>
    <dgm:pt modelId="{E7491938-1985-3041-A48F-4D0890C64FCE}" type="pres">
      <dgm:prSet presAssocID="{78C8D4C9-5BF2-40B8-B225-729ED48D8E78}" presName="sibTrans" presStyleCnt="0"/>
      <dgm:spPr/>
    </dgm:pt>
    <dgm:pt modelId="{FE48654E-E0E9-8949-86D9-AF1CBD487AB3}" type="pres">
      <dgm:prSet presAssocID="{A71C6244-D472-4390-90DD-748416371114}" presName="node" presStyleLbl="node1" presStyleIdx="3" presStyleCnt="8">
        <dgm:presLayoutVars>
          <dgm:bulletEnabled val="1"/>
        </dgm:presLayoutVars>
      </dgm:prSet>
      <dgm:spPr/>
    </dgm:pt>
    <dgm:pt modelId="{36B794E0-A78E-1040-AE83-D823F5CE7705}" type="pres">
      <dgm:prSet presAssocID="{3CE0BE51-637F-4EDE-B5C9-0EE92DC02B8C}" presName="sibTrans" presStyleCnt="0"/>
      <dgm:spPr/>
    </dgm:pt>
    <dgm:pt modelId="{E6803D27-635B-FE4E-9D7E-DA8A37726CE6}" type="pres">
      <dgm:prSet presAssocID="{555F26B7-113A-4494-86C5-D6B8677F3CBE}" presName="node" presStyleLbl="node1" presStyleIdx="4" presStyleCnt="8">
        <dgm:presLayoutVars>
          <dgm:bulletEnabled val="1"/>
        </dgm:presLayoutVars>
      </dgm:prSet>
      <dgm:spPr/>
    </dgm:pt>
    <dgm:pt modelId="{42C3FD61-CB3D-5B48-ACA2-7648CC7909D9}" type="pres">
      <dgm:prSet presAssocID="{73B405DA-3047-47AB-86A9-D4664C0DEE79}" presName="sibTrans" presStyleCnt="0"/>
      <dgm:spPr/>
    </dgm:pt>
    <dgm:pt modelId="{C59B7793-725F-6D42-930F-210C099581E1}" type="pres">
      <dgm:prSet presAssocID="{518F8DFF-8C65-48BE-8CAE-9DB955A61FFB}" presName="node" presStyleLbl="node1" presStyleIdx="5" presStyleCnt="8">
        <dgm:presLayoutVars>
          <dgm:bulletEnabled val="1"/>
        </dgm:presLayoutVars>
      </dgm:prSet>
      <dgm:spPr/>
    </dgm:pt>
    <dgm:pt modelId="{F9D23FC6-C0A9-FD4E-A573-EA5D2FD04219}" type="pres">
      <dgm:prSet presAssocID="{053DB363-CA50-4C26-8927-84BE92FFFF9F}" presName="sibTrans" presStyleCnt="0"/>
      <dgm:spPr/>
    </dgm:pt>
    <dgm:pt modelId="{DDC366D6-03AD-5D45-A499-3AD72ADBE006}" type="pres">
      <dgm:prSet presAssocID="{4DF40960-1A3B-491F-974D-A9642CE215BB}" presName="node" presStyleLbl="node1" presStyleIdx="6" presStyleCnt="8">
        <dgm:presLayoutVars>
          <dgm:bulletEnabled val="1"/>
        </dgm:presLayoutVars>
      </dgm:prSet>
      <dgm:spPr/>
    </dgm:pt>
    <dgm:pt modelId="{9A071A2F-7396-3F46-98EB-7CE7969E7109}" type="pres">
      <dgm:prSet presAssocID="{261C4C19-555A-47E4-ADF8-E2D27832B41E}" presName="sibTrans" presStyleCnt="0"/>
      <dgm:spPr/>
    </dgm:pt>
    <dgm:pt modelId="{5AED860F-4EEA-3441-A7B6-E10ED300FB95}" type="pres">
      <dgm:prSet presAssocID="{47BB166A-E3D1-49FF-8F0A-7AA204921925}" presName="node" presStyleLbl="node1" presStyleIdx="7" presStyleCnt="8">
        <dgm:presLayoutVars>
          <dgm:bulletEnabled val="1"/>
        </dgm:presLayoutVars>
      </dgm:prSet>
      <dgm:spPr/>
    </dgm:pt>
  </dgm:ptLst>
  <dgm:cxnLst>
    <dgm:cxn modelId="{D06A7800-BC8C-49F7-BD1F-E91861D6D7EF}" srcId="{D12ECADA-E491-49FF-9F4C-23E99D098AC9}" destId="{4DF40960-1A3B-491F-974D-A9642CE215BB}" srcOrd="6" destOrd="0" parTransId="{B326662A-1958-4D55-8E4A-82325A633615}" sibTransId="{261C4C19-555A-47E4-ADF8-E2D27832B41E}"/>
    <dgm:cxn modelId="{44ABC40F-7A18-4672-A041-9BD12644E651}" srcId="{D12ECADA-E491-49FF-9F4C-23E99D098AC9}" destId="{518F8DFF-8C65-48BE-8CAE-9DB955A61FFB}" srcOrd="5" destOrd="0" parTransId="{13A86B9E-2727-4827-8E46-82A67EFE5210}" sibTransId="{053DB363-CA50-4C26-8927-84BE92FFFF9F}"/>
    <dgm:cxn modelId="{CBC98D13-6D13-4543-B37F-0A184AAF0BB0}" type="presOf" srcId="{555F26B7-113A-4494-86C5-D6B8677F3CBE}" destId="{E6803D27-635B-FE4E-9D7E-DA8A37726CE6}" srcOrd="0" destOrd="0" presId="urn:microsoft.com/office/officeart/2005/8/layout/default"/>
    <dgm:cxn modelId="{8E838D17-6DA6-A046-902D-B4E5939BA68A}" type="presOf" srcId="{895E565B-6FC0-4513-895F-2E22A6EA220F}" destId="{70D3B052-E110-7E43-BED0-1C282ACCFE02}" srcOrd="0" destOrd="0" presId="urn:microsoft.com/office/officeart/2005/8/layout/default"/>
    <dgm:cxn modelId="{CD23FE2A-F3FA-43AC-8422-2A5BD86D3B97}" srcId="{D12ECADA-E491-49FF-9F4C-23E99D098AC9}" destId="{47BB166A-E3D1-49FF-8F0A-7AA204921925}" srcOrd="7" destOrd="0" parTransId="{6B82103A-79AE-4CF1-80DE-50EE25DF84B7}" sibTransId="{D8502BC0-61B2-4DDA-B369-879BA4493625}"/>
    <dgm:cxn modelId="{DC436341-6764-2040-A0D2-7EC2B85271FD}" type="presOf" srcId="{47CB787A-5D9D-45FD-907A-DF0A99CB91FA}" destId="{E6803D27-635B-FE4E-9D7E-DA8A37726CE6}" srcOrd="0" destOrd="1" presId="urn:microsoft.com/office/officeart/2005/8/layout/default"/>
    <dgm:cxn modelId="{D90F2959-434C-FA4F-99FE-193C12AB096B}" type="presOf" srcId="{A71C6244-D472-4390-90DD-748416371114}" destId="{FE48654E-E0E9-8949-86D9-AF1CBD487AB3}" srcOrd="0" destOrd="0" presId="urn:microsoft.com/office/officeart/2005/8/layout/default"/>
    <dgm:cxn modelId="{A692AE59-2002-46B6-BD60-EAB8FF0231D5}" srcId="{D12ECADA-E491-49FF-9F4C-23E99D098AC9}" destId="{4AB33458-65CB-471B-AF6C-F1CD69C04B6F}" srcOrd="2" destOrd="0" parTransId="{B1F1B3BB-310A-464A-869A-79D29600B21B}" sibTransId="{78C8D4C9-5BF2-40B8-B225-729ED48D8E78}"/>
    <dgm:cxn modelId="{53CD1488-0102-F149-9472-8CF26A5EA597}" type="presOf" srcId="{D392F149-4D6E-4CB7-B29F-94F1DD657A60}" destId="{BE8D8B93-FB69-4F4F-837B-764788B4C542}" srcOrd="0" destOrd="0" presId="urn:microsoft.com/office/officeart/2005/8/layout/default"/>
    <dgm:cxn modelId="{6A412B8D-EF0A-4F63-923F-85F77F0C367C}" srcId="{555F26B7-113A-4494-86C5-D6B8677F3CBE}" destId="{47CB787A-5D9D-45FD-907A-DF0A99CB91FA}" srcOrd="0" destOrd="0" parTransId="{AF3D1311-85D9-4C37-8D76-1BD34943B2E3}" sibTransId="{21738E21-7073-4BD9-807A-3C5D4659A1C5}"/>
    <dgm:cxn modelId="{6034D191-85C7-8E4A-AA4E-54960F9B0A48}" type="presOf" srcId="{4DF40960-1A3B-491F-974D-A9642CE215BB}" destId="{DDC366D6-03AD-5D45-A499-3AD72ADBE006}" srcOrd="0" destOrd="0" presId="urn:microsoft.com/office/officeart/2005/8/layout/default"/>
    <dgm:cxn modelId="{8083A695-D14D-8445-89D5-7B929F958958}" type="presOf" srcId="{4AB33458-65CB-471B-AF6C-F1CD69C04B6F}" destId="{7CC0F4B3-E3BE-C14D-B085-0E0B38B12EE6}" srcOrd="0" destOrd="0" presId="urn:microsoft.com/office/officeart/2005/8/layout/default"/>
    <dgm:cxn modelId="{B6564D97-480C-444B-A3E3-B963B4BD0D01}" type="presOf" srcId="{518F8DFF-8C65-48BE-8CAE-9DB955A61FFB}" destId="{C59B7793-725F-6D42-930F-210C099581E1}" srcOrd="0" destOrd="0" presId="urn:microsoft.com/office/officeart/2005/8/layout/default"/>
    <dgm:cxn modelId="{34E07CAC-E883-E341-8047-D0196493B9EB}" type="presOf" srcId="{47BB166A-E3D1-49FF-8F0A-7AA204921925}" destId="{5AED860F-4EEA-3441-A7B6-E10ED300FB95}" srcOrd="0" destOrd="0" presId="urn:microsoft.com/office/officeart/2005/8/layout/default"/>
    <dgm:cxn modelId="{FC2721B5-0F70-DE48-AE46-37A0B2CAFD75}" type="presOf" srcId="{D12ECADA-E491-49FF-9F4C-23E99D098AC9}" destId="{2F576907-D5A2-744F-89DD-F8FCAA879473}" srcOrd="0" destOrd="0" presId="urn:microsoft.com/office/officeart/2005/8/layout/default"/>
    <dgm:cxn modelId="{2CB10EB9-8DAD-4E5C-A696-BE5AD7E43D2F}" srcId="{D12ECADA-E491-49FF-9F4C-23E99D098AC9}" destId="{895E565B-6FC0-4513-895F-2E22A6EA220F}" srcOrd="1" destOrd="0" parTransId="{ADCE6A9E-B4AA-4F98-9150-E1A5785D6171}" sibTransId="{D259029F-A117-4793-9735-FA79FF77B84C}"/>
    <dgm:cxn modelId="{7ABD38C3-6A9A-4F0D-8D4A-B10D5C1F6521}" srcId="{D12ECADA-E491-49FF-9F4C-23E99D098AC9}" destId="{D392F149-4D6E-4CB7-B29F-94F1DD657A60}" srcOrd="0" destOrd="0" parTransId="{B6BE2E53-EC8B-43F9-ACA0-3B8E763E62D4}" sibTransId="{592F1D63-8FC7-4D82-99E6-F1E764B1B42A}"/>
    <dgm:cxn modelId="{C00B38C5-937C-4E68-ACE9-56FC72C686BD}" srcId="{D12ECADA-E491-49FF-9F4C-23E99D098AC9}" destId="{A71C6244-D472-4390-90DD-748416371114}" srcOrd="3" destOrd="0" parTransId="{E1BBCC8C-42D6-4ED1-BA81-4CD20D5E6389}" sibTransId="{3CE0BE51-637F-4EDE-B5C9-0EE92DC02B8C}"/>
    <dgm:cxn modelId="{390926DA-350F-497A-855B-762D7187AC63}" srcId="{D12ECADA-E491-49FF-9F4C-23E99D098AC9}" destId="{555F26B7-113A-4494-86C5-D6B8677F3CBE}" srcOrd="4" destOrd="0" parTransId="{A6BCB43E-9756-49D6-9196-49B99389538F}" sibTransId="{73B405DA-3047-47AB-86A9-D4664C0DEE79}"/>
    <dgm:cxn modelId="{82B37E77-2361-AE4C-A8FC-E7D37A25DE6F}" type="presParOf" srcId="{2F576907-D5A2-744F-89DD-F8FCAA879473}" destId="{BE8D8B93-FB69-4F4F-837B-764788B4C542}" srcOrd="0" destOrd="0" presId="urn:microsoft.com/office/officeart/2005/8/layout/default"/>
    <dgm:cxn modelId="{093494F5-9E9A-C240-AB23-D9842AAF2E70}" type="presParOf" srcId="{2F576907-D5A2-744F-89DD-F8FCAA879473}" destId="{75EBF93A-3029-5246-9997-FB0A36FE817D}" srcOrd="1" destOrd="0" presId="urn:microsoft.com/office/officeart/2005/8/layout/default"/>
    <dgm:cxn modelId="{338113C0-DB8F-7840-A89D-6C3CFC9D6C8F}" type="presParOf" srcId="{2F576907-D5A2-744F-89DD-F8FCAA879473}" destId="{70D3B052-E110-7E43-BED0-1C282ACCFE02}" srcOrd="2" destOrd="0" presId="urn:microsoft.com/office/officeart/2005/8/layout/default"/>
    <dgm:cxn modelId="{DDEF8651-3A56-C445-9924-181D53172DFD}" type="presParOf" srcId="{2F576907-D5A2-744F-89DD-F8FCAA879473}" destId="{23813808-CF66-914C-8812-252819CCFEA6}" srcOrd="3" destOrd="0" presId="urn:microsoft.com/office/officeart/2005/8/layout/default"/>
    <dgm:cxn modelId="{7B581BA1-BAEB-4540-8DDE-C53D58F5A182}" type="presParOf" srcId="{2F576907-D5A2-744F-89DD-F8FCAA879473}" destId="{7CC0F4B3-E3BE-C14D-B085-0E0B38B12EE6}" srcOrd="4" destOrd="0" presId="urn:microsoft.com/office/officeart/2005/8/layout/default"/>
    <dgm:cxn modelId="{CC6CE9C5-E469-A443-83B3-EE9328E55055}" type="presParOf" srcId="{2F576907-D5A2-744F-89DD-F8FCAA879473}" destId="{E7491938-1985-3041-A48F-4D0890C64FCE}" srcOrd="5" destOrd="0" presId="urn:microsoft.com/office/officeart/2005/8/layout/default"/>
    <dgm:cxn modelId="{E2EB6057-431B-7E48-94E9-BAE1C8C51AE0}" type="presParOf" srcId="{2F576907-D5A2-744F-89DD-F8FCAA879473}" destId="{FE48654E-E0E9-8949-86D9-AF1CBD487AB3}" srcOrd="6" destOrd="0" presId="urn:microsoft.com/office/officeart/2005/8/layout/default"/>
    <dgm:cxn modelId="{95662035-F846-7C45-8601-32AD5AA554D7}" type="presParOf" srcId="{2F576907-D5A2-744F-89DD-F8FCAA879473}" destId="{36B794E0-A78E-1040-AE83-D823F5CE7705}" srcOrd="7" destOrd="0" presId="urn:microsoft.com/office/officeart/2005/8/layout/default"/>
    <dgm:cxn modelId="{76823A6A-B1C8-4148-9D5E-A321F7AF2520}" type="presParOf" srcId="{2F576907-D5A2-744F-89DD-F8FCAA879473}" destId="{E6803D27-635B-FE4E-9D7E-DA8A37726CE6}" srcOrd="8" destOrd="0" presId="urn:microsoft.com/office/officeart/2005/8/layout/default"/>
    <dgm:cxn modelId="{F8DE0452-9A07-594A-B5B1-91F55127CC17}" type="presParOf" srcId="{2F576907-D5A2-744F-89DD-F8FCAA879473}" destId="{42C3FD61-CB3D-5B48-ACA2-7648CC7909D9}" srcOrd="9" destOrd="0" presId="urn:microsoft.com/office/officeart/2005/8/layout/default"/>
    <dgm:cxn modelId="{E3B5F68C-2647-104A-9600-55818D7A3BE2}" type="presParOf" srcId="{2F576907-D5A2-744F-89DD-F8FCAA879473}" destId="{C59B7793-725F-6D42-930F-210C099581E1}" srcOrd="10" destOrd="0" presId="urn:microsoft.com/office/officeart/2005/8/layout/default"/>
    <dgm:cxn modelId="{57ED0676-20C3-EE42-BB19-C23325EF3E26}" type="presParOf" srcId="{2F576907-D5A2-744F-89DD-F8FCAA879473}" destId="{F9D23FC6-C0A9-FD4E-A573-EA5D2FD04219}" srcOrd="11" destOrd="0" presId="urn:microsoft.com/office/officeart/2005/8/layout/default"/>
    <dgm:cxn modelId="{E90849DF-27CE-044E-B02F-9BE43082FA4D}" type="presParOf" srcId="{2F576907-D5A2-744F-89DD-F8FCAA879473}" destId="{DDC366D6-03AD-5D45-A499-3AD72ADBE006}" srcOrd="12" destOrd="0" presId="urn:microsoft.com/office/officeart/2005/8/layout/default"/>
    <dgm:cxn modelId="{6F4438D3-B12A-F24E-BEA6-F81AE16BFAE9}" type="presParOf" srcId="{2F576907-D5A2-744F-89DD-F8FCAA879473}" destId="{9A071A2F-7396-3F46-98EB-7CE7969E7109}" srcOrd="13" destOrd="0" presId="urn:microsoft.com/office/officeart/2005/8/layout/default"/>
    <dgm:cxn modelId="{8D868DA2-F646-A34E-9F6F-7CEBBA350EC5}" type="presParOf" srcId="{2F576907-D5A2-744F-89DD-F8FCAA879473}" destId="{5AED860F-4EEA-3441-A7B6-E10ED300FB9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1D5089-A113-4F75-9B44-302D7B80627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DC475E7-5B3B-403F-A57C-616FD17F751C}">
      <dgm:prSet/>
      <dgm:spPr/>
      <dgm:t>
        <a:bodyPr/>
        <a:lstStyle/>
        <a:p>
          <a:r>
            <a:rPr lang="en-US"/>
            <a:t>Search software</a:t>
          </a:r>
        </a:p>
      </dgm:t>
    </dgm:pt>
    <dgm:pt modelId="{91A57C51-8EDD-45D5-9844-B98F74EA627C}" type="parTrans" cxnId="{13ABEBD3-59EF-4666-A726-DE5FAF3702C4}">
      <dgm:prSet/>
      <dgm:spPr/>
      <dgm:t>
        <a:bodyPr/>
        <a:lstStyle/>
        <a:p>
          <a:endParaRPr lang="en-US"/>
        </a:p>
      </dgm:t>
    </dgm:pt>
    <dgm:pt modelId="{C2014ABC-9313-465B-A366-DBCC0AF0F174}" type="sibTrans" cxnId="{13ABEBD3-59EF-4666-A726-DE5FAF3702C4}">
      <dgm:prSet/>
      <dgm:spPr/>
      <dgm:t>
        <a:bodyPr/>
        <a:lstStyle/>
        <a:p>
          <a:endParaRPr lang="en-US"/>
        </a:p>
      </dgm:t>
    </dgm:pt>
    <dgm:pt modelId="{E230B7BD-0ACA-423E-87A3-D100D7B0D8EC}">
      <dgm:prSet/>
      <dgm:spPr/>
      <dgm:t>
        <a:bodyPr/>
        <a:lstStyle/>
        <a:p>
          <a:r>
            <a:rPr lang="en-US"/>
            <a:t>Inverted Index</a:t>
          </a:r>
        </a:p>
      </dgm:t>
    </dgm:pt>
    <dgm:pt modelId="{509AC9FF-6352-45EC-960A-6E52BBD5D978}" type="parTrans" cxnId="{3A46DFB1-E96D-4283-9749-D411390EA73B}">
      <dgm:prSet/>
      <dgm:spPr/>
      <dgm:t>
        <a:bodyPr/>
        <a:lstStyle/>
        <a:p>
          <a:endParaRPr lang="en-US"/>
        </a:p>
      </dgm:t>
    </dgm:pt>
    <dgm:pt modelId="{8A927A03-A2B1-4B3C-B41C-413EA103449F}" type="sibTrans" cxnId="{3A46DFB1-E96D-4283-9749-D411390EA73B}">
      <dgm:prSet/>
      <dgm:spPr/>
      <dgm:t>
        <a:bodyPr/>
        <a:lstStyle/>
        <a:p>
          <a:endParaRPr lang="en-US"/>
        </a:p>
      </dgm:t>
    </dgm:pt>
    <dgm:pt modelId="{F06B159D-0C93-4219-BD58-EFB7ACD52DF0}">
      <dgm:prSet/>
      <dgm:spPr/>
      <dgm:t>
        <a:bodyPr/>
        <a:lstStyle/>
        <a:p>
          <a:r>
            <a:rPr lang="en-US"/>
            <a:t>Search algorithms</a:t>
          </a:r>
        </a:p>
      </dgm:t>
    </dgm:pt>
    <dgm:pt modelId="{00BB8ADA-3B7B-40EA-AE4B-273B2066DCE4}" type="parTrans" cxnId="{067C526A-3195-4510-916F-5CEE7BCFD67C}">
      <dgm:prSet/>
      <dgm:spPr/>
      <dgm:t>
        <a:bodyPr/>
        <a:lstStyle/>
        <a:p>
          <a:endParaRPr lang="en-US"/>
        </a:p>
      </dgm:t>
    </dgm:pt>
    <dgm:pt modelId="{1441DA94-086F-4BF9-A202-7EA85C60A712}" type="sibTrans" cxnId="{067C526A-3195-4510-916F-5CEE7BCFD67C}">
      <dgm:prSet/>
      <dgm:spPr/>
      <dgm:t>
        <a:bodyPr/>
        <a:lstStyle/>
        <a:p>
          <a:endParaRPr lang="en-US"/>
        </a:p>
      </dgm:t>
    </dgm:pt>
    <dgm:pt modelId="{90D2E8EF-64E0-4488-A0BC-BCD2B0BEC8A2}">
      <dgm:prSet/>
      <dgm:spPr/>
      <dgm:t>
        <a:bodyPr/>
        <a:lstStyle/>
        <a:p>
          <a:r>
            <a:rPr lang="en-US"/>
            <a:t>Content layer</a:t>
          </a:r>
        </a:p>
      </dgm:t>
    </dgm:pt>
    <dgm:pt modelId="{0F2DA78A-C34B-4DE9-A211-90AA9B99A467}" type="parTrans" cxnId="{8B33886A-A775-4912-820D-36C8B1E7EEB4}">
      <dgm:prSet/>
      <dgm:spPr/>
      <dgm:t>
        <a:bodyPr/>
        <a:lstStyle/>
        <a:p>
          <a:endParaRPr lang="en-US"/>
        </a:p>
      </dgm:t>
    </dgm:pt>
    <dgm:pt modelId="{D2ED10F4-545D-40D4-BF0C-6A30F037E1F3}" type="sibTrans" cxnId="{8B33886A-A775-4912-820D-36C8B1E7EEB4}">
      <dgm:prSet/>
      <dgm:spPr/>
      <dgm:t>
        <a:bodyPr/>
        <a:lstStyle/>
        <a:p>
          <a:endParaRPr lang="en-US"/>
        </a:p>
      </dgm:t>
    </dgm:pt>
    <dgm:pt modelId="{CEBEE080-F157-484A-9B98-3C84D751821B}">
      <dgm:prSet/>
      <dgm:spPr/>
      <dgm:t>
        <a:bodyPr/>
        <a:lstStyle/>
        <a:p>
          <a:r>
            <a:rPr lang="en-US"/>
            <a:t>Rich metadata</a:t>
          </a:r>
        </a:p>
      </dgm:t>
    </dgm:pt>
    <dgm:pt modelId="{11454AAE-BE9F-419A-947B-23ADDE0B9ECC}" type="parTrans" cxnId="{405B4024-DDB0-4D7D-8245-3873E84B0782}">
      <dgm:prSet/>
      <dgm:spPr/>
      <dgm:t>
        <a:bodyPr/>
        <a:lstStyle/>
        <a:p>
          <a:endParaRPr lang="en-US"/>
        </a:p>
      </dgm:t>
    </dgm:pt>
    <dgm:pt modelId="{B864798C-EBDE-4073-BCB0-B25CF64D7292}" type="sibTrans" cxnId="{405B4024-DDB0-4D7D-8245-3873E84B0782}">
      <dgm:prSet/>
      <dgm:spPr/>
      <dgm:t>
        <a:bodyPr/>
        <a:lstStyle/>
        <a:p>
          <a:endParaRPr lang="en-US"/>
        </a:p>
      </dgm:t>
    </dgm:pt>
    <dgm:pt modelId="{3D9CF15B-19B2-498B-81E5-D1282CEB95B6}">
      <dgm:prSet/>
      <dgm:spPr/>
      <dgm:t>
        <a:bodyPr/>
        <a:lstStyle/>
        <a:p>
          <a:r>
            <a:rPr lang="en-US"/>
            <a:t>Consistent format</a:t>
          </a:r>
        </a:p>
      </dgm:t>
    </dgm:pt>
    <dgm:pt modelId="{CA7EB8BE-F603-417C-9D14-9B800F9D3CEF}" type="parTrans" cxnId="{E5ABCA5E-5EA7-4E82-BD6E-0B8D5A7CBB2A}">
      <dgm:prSet/>
      <dgm:spPr/>
      <dgm:t>
        <a:bodyPr/>
        <a:lstStyle/>
        <a:p>
          <a:endParaRPr lang="en-US"/>
        </a:p>
      </dgm:t>
    </dgm:pt>
    <dgm:pt modelId="{1F442394-E9E7-49C2-A41D-D684EA31DE59}" type="sibTrans" cxnId="{E5ABCA5E-5EA7-4E82-BD6E-0B8D5A7CBB2A}">
      <dgm:prSet/>
      <dgm:spPr/>
      <dgm:t>
        <a:bodyPr/>
        <a:lstStyle/>
        <a:p>
          <a:endParaRPr lang="en-US"/>
        </a:p>
      </dgm:t>
    </dgm:pt>
    <dgm:pt modelId="{12D487FF-FDAC-43C7-980B-FEE82C679D5E}">
      <dgm:prSet/>
      <dgm:spPr/>
      <dgm:t>
        <a:bodyPr/>
        <a:lstStyle/>
        <a:p>
          <a:r>
            <a:rPr lang="en-US" dirty="0"/>
            <a:t>Presentation layer (User Interface)</a:t>
          </a:r>
        </a:p>
      </dgm:t>
    </dgm:pt>
    <dgm:pt modelId="{504CEF74-BA9B-48D2-9889-F567CE0013C2}" type="parTrans" cxnId="{EF048E91-2AB8-43C3-BCF2-E9B79C77C692}">
      <dgm:prSet/>
      <dgm:spPr/>
      <dgm:t>
        <a:bodyPr/>
        <a:lstStyle/>
        <a:p>
          <a:endParaRPr lang="en-US"/>
        </a:p>
      </dgm:t>
    </dgm:pt>
    <dgm:pt modelId="{71BE2545-C69E-4F48-ACCC-B57E0F8C9F8C}" type="sibTrans" cxnId="{EF048E91-2AB8-43C3-BCF2-E9B79C77C692}">
      <dgm:prSet/>
      <dgm:spPr/>
      <dgm:t>
        <a:bodyPr/>
        <a:lstStyle/>
        <a:p>
          <a:endParaRPr lang="en-US"/>
        </a:p>
      </dgm:t>
    </dgm:pt>
    <dgm:pt modelId="{113FF038-B038-47CC-8955-C0346225498D}">
      <dgm:prSet/>
      <dgm:spPr/>
      <dgm:t>
        <a:bodyPr/>
        <a:lstStyle/>
        <a:p>
          <a:r>
            <a:rPr lang="en-US"/>
            <a:t>Search box</a:t>
          </a:r>
        </a:p>
      </dgm:t>
    </dgm:pt>
    <dgm:pt modelId="{E9C776A1-66AF-4859-91C5-46E81ADA1C37}" type="parTrans" cxnId="{F1023FF8-4B7D-4AB8-AE37-CBE5C85CD9CA}">
      <dgm:prSet/>
      <dgm:spPr/>
      <dgm:t>
        <a:bodyPr/>
        <a:lstStyle/>
        <a:p>
          <a:endParaRPr lang="en-US"/>
        </a:p>
      </dgm:t>
    </dgm:pt>
    <dgm:pt modelId="{7E3AD124-447C-4B98-B54B-5648718AD19A}" type="sibTrans" cxnId="{F1023FF8-4B7D-4AB8-AE37-CBE5C85CD9CA}">
      <dgm:prSet/>
      <dgm:spPr/>
      <dgm:t>
        <a:bodyPr/>
        <a:lstStyle/>
        <a:p>
          <a:endParaRPr lang="en-US"/>
        </a:p>
      </dgm:t>
    </dgm:pt>
    <dgm:pt modelId="{6F11196D-4405-4FF7-B91E-355A4E6D87A4}">
      <dgm:prSet/>
      <dgm:spPr/>
      <dgm:t>
        <a:bodyPr/>
        <a:lstStyle/>
        <a:p>
          <a:r>
            <a:rPr lang="en-US"/>
            <a:t>Auto-completion</a:t>
          </a:r>
        </a:p>
      </dgm:t>
    </dgm:pt>
    <dgm:pt modelId="{2B21AEE9-C388-4457-AB54-D90EBE0B5D34}" type="parTrans" cxnId="{B05FB420-657B-4994-946F-B38BD21DC617}">
      <dgm:prSet/>
      <dgm:spPr/>
      <dgm:t>
        <a:bodyPr/>
        <a:lstStyle/>
        <a:p>
          <a:endParaRPr lang="en-US"/>
        </a:p>
      </dgm:t>
    </dgm:pt>
    <dgm:pt modelId="{C162690E-55AF-45D8-99FA-278E4246309A}" type="sibTrans" cxnId="{B05FB420-657B-4994-946F-B38BD21DC617}">
      <dgm:prSet/>
      <dgm:spPr/>
      <dgm:t>
        <a:bodyPr/>
        <a:lstStyle/>
        <a:p>
          <a:endParaRPr lang="en-US"/>
        </a:p>
      </dgm:t>
    </dgm:pt>
    <dgm:pt modelId="{88246E47-71CD-4666-BBE3-5C3809FE944B}">
      <dgm:prSet/>
      <dgm:spPr/>
      <dgm:t>
        <a:bodyPr/>
        <a:lstStyle/>
        <a:p>
          <a:r>
            <a:rPr lang="en-US"/>
            <a:t>Related content</a:t>
          </a:r>
        </a:p>
      </dgm:t>
    </dgm:pt>
    <dgm:pt modelId="{32DF7E8C-27D9-42AC-B9EA-DD5D2EC78D13}" type="parTrans" cxnId="{B0812698-04BC-4F15-B42B-D07E2C33524E}">
      <dgm:prSet/>
      <dgm:spPr/>
      <dgm:t>
        <a:bodyPr/>
        <a:lstStyle/>
        <a:p>
          <a:endParaRPr lang="en-US"/>
        </a:p>
      </dgm:t>
    </dgm:pt>
    <dgm:pt modelId="{48ED7CB2-542B-4163-9D47-55665B5DF46A}" type="sibTrans" cxnId="{B0812698-04BC-4F15-B42B-D07E2C33524E}">
      <dgm:prSet/>
      <dgm:spPr/>
      <dgm:t>
        <a:bodyPr/>
        <a:lstStyle/>
        <a:p>
          <a:endParaRPr lang="en-US"/>
        </a:p>
      </dgm:t>
    </dgm:pt>
    <dgm:pt modelId="{B895318D-A2EF-45D4-A203-D4F78C79C5C7}">
      <dgm:prSet/>
      <dgm:spPr/>
      <dgm:t>
        <a:bodyPr/>
        <a:lstStyle/>
        <a:p>
          <a:r>
            <a:rPr lang="en-US"/>
            <a:t>Advanced search options</a:t>
          </a:r>
        </a:p>
      </dgm:t>
    </dgm:pt>
    <dgm:pt modelId="{F51BBFB9-B843-4007-BE50-B68113F852A7}" type="parTrans" cxnId="{3A7AD31B-C487-42E0-B54C-13AB99B15893}">
      <dgm:prSet/>
      <dgm:spPr/>
      <dgm:t>
        <a:bodyPr/>
        <a:lstStyle/>
        <a:p>
          <a:endParaRPr lang="en-US"/>
        </a:p>
      </dgm:t>
    </dgm:pt>
    <dgm:pt modelId="{E1F9AFF5-7B8F-4B7D-B005-457711F8F838}" type="sibTrans" cxnId="{3A7AD31B-C487-42E0-B54C-13AB99B15893}">
      <dgm:prSet/>
      <dgm:spPr/>
      <dgm:t>
        <a:bodyPr/>
        <a:lstStyle/>
        <a:p>
          <a:endParaRPr lang="en-US"/>
        </a:p>
      </dgm:t>
    </dgm:pt>
    <dgm:pt modelId="{DB534F03-F058-274D-BFF5-2FE9F910AF15}" type="pres">
      <dgm:prSet presAssocID="{401D5089-A113-4F75-9B44-302D7B806277}" presName="linear" presStyleCnt="0">
        <dgm:presLayoutVars>
          <dgm:animLvl val="lvl"/>
          <dgm:resizeHandles val="exact"/>
        </dgm:presLayoutVars>
      </dgm:prSet>
      <dgm:spPr/>
    </dgm:pt>
    <dgm:pt modelId="{7048DC09-4008-9145-8BF2-ED3A61435D83}" type="pres">
      <dgm:prSet presAssocID="{CDC475E7-5B3B-403F-A57C-616FD17F751C}" presName="parentText" presStyleLbl="node1" presStyleIdx="0" presStyleCnt="3">
        <dgm:presLayoutVars>
          <dgm:chMax val="0"/>
          <dgm:bulletEnabled val="1"/>
        </dgm:presLayoutVars>
      </dgm:prSet>
      <dgm:spPr/>
    </dgm:pt>
    <dgm:pt modelId="{32BC404D-7448-3E49-8926-46CA0E1B7C3F}" type="pres">
      <dgm:prSet presAssocID="{CDC475E7-5B3B-403F-A57C-616FD17F751C}" presName="childText" presStyleLbl="revTx" presStyleIdx="0" presStyleCnt="3">
        <dgm:presLayoutVars>
          <dgm:bulletEnabled val="1"/>
        </dgm:presLayoutVars>
      </dgm:prSet>
      <dgm:spPr/>
    </dgm:pt>
    <dgm:pt modelId="{407CCA8E-F953-2A42-BB13-2E5CDF297518}" type="pres">
      <dgm:prSet presAssocID="{90D2E8EF-64E0-4488-A0BC-BCD2B0BEC8A2}" presName="parentText" presStyleLbl="node1" presStyleIdx="1" presStyleCnt="3">
        <dgm:presLayoutVars>
          <dgm:chMax val="0"/>
          <dgm:bulletEnabled val="1"/>
        </dgm:presLayoutVars>
      </dgm:prSet>
      <dgm:spPr/>
    </dgm:pt>
    <dgm:pt modelId="{47AD8C74-724B-F947-A68A-22C6E9C9BB46}" type="pres">
      <dgm:prSet presAssocID="{90D2E8EF-64E0-4488-A0BC-BCD2B0BEC8A2}" presName="childText" presStyleLbl="revTx" presStyleIdx="1" presStyleCnt="3">
        <dgm:presLayoutVars>
          <dgm:bulletEnabled val="1"/>
        </dgm:presLayoutVars>
      </dgm:prSet>
      <dgm:spPr/>
    </dgm:pt>
    <dgm:pt modelId="{08F68230-CCD8-6C45-AC82-625EC881E852}" type="pres">
      <dgm:prSet presAssocID="{12D487FF-FDAC-43C7-980B-FEE82C679D5E}" presName="parentText" presStyleLbl="node1" presStyleIdx="2" presStyleCnt="3">
        <dgm:presLayoutVars>
          <dgm:chMax val="0"/>
          <dgm:bulletEnabled val="1"/>
        </dgm:presLayoutVars>
      </dgm:prSet>
      <dgm:spPr/>
    </dgm:pt>
    <dgm:pt modelId="{6C2FA034-7C46-264A-B68A-B2F6DB4CE42C}" type="pres">
      <dgm:prSet presAssocID="{12D487FF-FDAC-43C7-980B-FEE82C679D5E}" presName="childText" presStyleLbl="revTx" presStyleIdx="2" presStyleCnt="3">
        <dgm:presLayoutVars>
          <dgm:bulletEnabled val="1"/>
        </dgm:presLayoutVars>
      </dgm:prSet>
      <dgm:spPr/>
    </dgm:pt>
  </dgm:ptLst>
  <dgm:cxnLst>
    <dgm:cxn modelId="{C31F2D0E-B651-2048-8B51-B2A5A6E4A5F2}" type="presOf" srcId="{6F11196D-4405-4FF7-B91E-355A4E6D87A4}" destId="{6C2FA034-7C46-264A-B68A-B2F6DB4CE42C}" srcOrd="0" destOrd="1" presId="urn:microsoft.com/office/officeart/2005/8/layout/vList2"/>
    <dgm:cxn modelId="{D6D2AA16-F5E0-6D4B-B6E6-B7122F7C796C}" type="presOf" srcId="{CDC475E7-5B3B-403F-A57C-616FD17F751C}" destId="{7048DC09-4008-9145-8BF2-ED3A61435D83}" srcOrd="0" destOrd="0" presId="urn:microsoft.com/office/officeart/2005/8/layout/vList2"/>
    <dgm:cxn modelId="{3A7AD31B-C487-42E0-B54C-13AB99B15893}" srcId="{12D487FF-FDAC-43C7-980B-FEE82C679D5E}" destId="{B895318D-A2EF-45D4-A203-D4F78C79C5C7}" srcOrd="3" destOrd="0" parTransId="{F51BBFB9-B843-4007-BE50-B68113F852A7}" sibTransId="{E1F9AFF5-7B8F-4B7D-B005-457711F8F838}"/>
    <dgm:cxn modelId="{B05FB420-657B-4994-946F-B38BD21DC617}" srcId="{12D487FF-FDAC-43C7-980B-FEE82C679D5E}" destId="{6F11196D-4405-4FF7-B91E-355A4E6D87A4}" srcOrd="1" destOrd="0" parTransId="{2B21AEE9-C388-4457-AB54-D90EBE0B5D34}" sibTransId="{C162690E-55AF-45D8-99FA-278E4246309A}"/>
    <dgm:cxn modelId="{405B4024-DDB0-4D7D-8245-3873E84B0782}" srcId="{90D2E8EF-64E0-4488-A0BC-BCD2B0BEC8A2}" destId="{CEBEE080-F157-484A-9B98-3C84D751821B}" srcOrd="0" destOrd="0" parTransId="{11454AAE-BE9F-419A-947B-23ADDE0B9ECC}" sibTransId="{B864798C-EBDE-4073-BCB0-B25CF64D7292}"/>
    <dgm:cxn modelId="{9B3C392C-6D63-CA45-81F3-FCD5422E7B1A}" type="presOf" srcId="{CEBEE080-F157-484A-9B98-3C84D751821B}" destId="{47AD8C74-724B-F947-A68A-22C6E9C9BB46}" srcOrd="0" destOrd="0" presId="urn:microsoft.com/office/officeart/2005/8/layout/vList2"/>
    <dgm:cxn modelId="{AAE3573B-92B4-6945-8485-C699A65A8283}" type="presOf" srcId="{88246E47-71CD-4666-BBE3-5C3809FE944B}" destId="{6C2FA034-7C46-264A-B68A-B2F6DB4CE42C}" srcOrd="0" destOrd="2" presId="urn:microsoft.com/office/officeart/2005/8/layout/vList2"/>
    <dgm:cxn modelId="{164A7443-AFE4-744A-B887-379986B72097}" type="presOf" srcId="{F06B159D-0C93-4219-BD58-EFB7ACD52DF0}" destId="{32BC404D-7448-3E49-8926-46CA0E1B7C3F}" srcOrd="0" destOrd="1" presId="urn:microsoft.com/office/officeart/2005/8/layout/vList2"/>
    <dgm:cxn modelId="{F5AA8646-DFC1-6042-9E7E-F907566079D2}" type="presOf" srcId="{401D5089-A113-4F75-9B44-302D7B806277}" destId="{DB534F03-F058-274D-BFF5-2FE9F910AF15}" srcOrd="0" destOrd="0" presId="urn:microsoft.com/office/officeart/2005/8/layout/vList2"/>
    <dgm:cxn modelId="{E5ABCA5E-5EA7-4E82-BD6E-0B8D5A7CBB2A}" srcId="{90D2E8EF-64E0-4488-A0BC-BCD2B0BEC8A2}" destId="{3D9CF15B-19B2-498B-81E5-D1282CEB95B6}" srcOrd="1" destOrd="0" parTransId="{CA7EB8BE-F603-417C-9D14-9B800F9D3CEF}" sibTransId="{1F442394-E9E7-49C2-A41D-D684EA31DE59}"/>
    <dgm:cxn modelId="{0EBAF161-191C-944D-8A9A-9DB725AE92F2}" type="presOf" srcId="{90D2E8EF-64E0-4488-A0BC-BCD2B0BEC8A2}" destId="{407CCA8E-F953-2A42-BB13-2E5CDF297518}" srcOrd="0" destOrd="0" presId="urn:microsoft.com/office/officeart/2005/8/layout/vList2"/>
    <dgm:cxn modelId="{067C526A-3195-4510-916F-5CEE7BCFD67C}" srcId="{CDC475E7-5B3B-403F-A57C-616FD17F751C}" destId="{F06B159D-0C93-4219-BD58-EFB7ACD52DF0}" srcOrd="1" destOrd="0" parTransId="{00BB8ADA-3B7B-40EA-AE4B-273B2066DCE4}" sibTransId="{1441DA94-086F-4BF9-A202-7EA85C60A712}"/>
    <dgm:cxn modelId="{8B33886A-A775-4912-820D-36C8B1E7EEB4}" srcId="{401D5089-A113-4F75-9B44-302D7B806277}" destId="{90D2E8EF-64E0-4488-A0BC-BCD2B0BEC8A2}" srcOrd="1" destOrd="0" parTransId="{0F2DA78A-C34B-4DE9-A211-90AA9B99A467}" sibTransId="{D2ED10F4-545D-40D4-BF0C-6A30F037E1F3}"/>
    <dgm:cxn modelId="{1A738A8A-4862-6040-9FDC-CBB82C0C75DD}" type="presOf" srcId="{12D487FF-FDAC-43C7-980B-FEE82C679D5E}" destId="{08F68230-CCD8-6C45-AC82-625EC881E852}" srcOrd="0" destOrd="0" presId="urn:microsoft.com/office/officeart/2005/8/layout/vList2"/>
    <dgm:cxn modelId="{EF048E91-2AB8-43C3-BCF2-E9B79C77C692}" srcId="{401D5089-A113-4F75-9B44-302D7B806277}" destId="{12D487FF-FDAC-43C7-980B-FEE82C679D5E}" srcOrd="2" destOrd="0" parTransId="{504CEF74-BA9B-48D2-9889-F567CE0013C2}" sibTransId="{71BE2545-C69E-4F48-ACCC-B57E0F8C9F8C}"/>
    <dgm:cxn modelId="{D647FF95-9DF7-5A40-8521-CD5ECF9FA812}" type="presOf" srcId="{3D9CF15B-19B2-498B-81E5-D1282CEB95B6}" destId="{47AD8C74-724B-F947-A68A-22C6E9C9BB46}" srcOrd="0" destOrd="1" presId="urn:microsoft.com/office/officeart/2005/8/layout/vList2"/>
    <dgm:cxn modelId="{B0812698-04BC-4F15-B42B-D07E2C33524E}" srcId="{12D487FF-FDAC-43C7-980B-FEE82C679D5E}" destId="{88246E47-71CD-4666-BBE3-5C3809FE944B}" srcOrd="2" destOrd="0" parTransId="{32DF7E8C-27D9-42AC-B9EA-DD5D2EC78D13}" sibTransId="{48ED7CB2-542B-4163-9D47-55665B5DF46A}"/>
    <dgm:cxn modelId="{3A46DFB1-E96D-4283-9749-D411390EA73B}" srcId="{CDC475E7-5B3B-403F-A57C-616FD17F751C}" destId="{E230B7BD-0ACA-423E-87A3-D100D7B0D8EC}" srcOrd="0" destOrd="0" parTransId="{509AC9FF-6352-45EC-960A-6E52BBD5D978}" sibTransId="{8A927A03-A2B1-4B3C-B41C-413EA103449F}"/>
    <dgm:cxn modelId="{13ABEBD3-59EF-4666-A726-DE5FAF3702C4}" srcId="{401D5089-A113-4F75-9B44-302D7B806277}" destId="{CDC475E7-5B3B-403F-A57C-616FD17F751C}" srcOrd="0" destOrd="0" parTransId="{91A57C51-8EDD-45D5-9844-B98F74EA627C}" sibTransId="{C2014ABC-9313-465B-A366-DBCC0AF0F174}"/>
    <dgm:cxn modelId="{F0DE18EA-46D9-E74D-AF45-377242EB940B}" type="presOf" srcId="{113FF038-B038-47CC-8955-C0346225498D}" destId="{6C2FA034-7C46-264A-B68A-B2F6DB4CE42C}" srcOrd="0" destOrd="0" presId="urn:microsoft.com/office/officeart/2005/8/layout/vList2"/>
    <dgm:cxn modelId="{FC9EFAF3-763C-AD4D-9E55-E2A892F5EA10}" type="presOf" srcId="{E230B7BD-0ACA-423E-87A3-D100D7B0D8EC}" destId="{32BC404D-7448-3E49-8926-46CA0E1B7C3F}" srcOrd="0" destOrd="0" presId="urn:microsoft.com/office/officeart/2005/8/layout/vList2"/>
    <dgm:cxn modelId="{F1023FF8-4B7D-4AB8-AE37-CBE5C85CD9CA}" srcId="{12D487FF-FDAC-43C7-980B-FEE82C679D5E}" destId="{113FF038-B038-47CC-8955-C0346225498D}" srcOrd="0" destOrd="0" parTransId="{E9C776A1-66AF-4859-91C5-46E81ADA1C37}" sibTransId="{7E3AD124-447C-4B98-B54B-5648718AD19A}"/>
    <dgm:cxn modelId="{7E8344F8-7B3F-AB44-9AA2-5F24D4213BCB}" type="presOf" srcId="{B895318D-A2EF-45D4-A203-D4F78C79C5C7}" destId="{6C2FA034-7C46-264A-B68A-B2F6DB4CE42C}" srcOrd="0" destOrd="3" presId="urn:microsoft.com/office/officeart/2005/8/layout/vList2"/>
    <dgm:cxn modelId="{C2DF32F9-1FEB-9548-B6A7-85B4B1FC1016}" type="presParOf" srcId="{DB534F03-F058-274D-BFF5-2FE9F910AF15}" destId="{7048DC09-4008-9145-8BF2-ED3A61435D83}" srcOrd="0" destOrd="0" presId="urn:microsoft.com/office/officeart/2005/8/layout/vList2"/>
    <dgm:cxn modelId="{948485AB-BF1C-FB46-A02B-BDA36FB87B06}" type="presParOf" srcId="{DB534F03-F058-274D-BFF5-2FE9F910AF15}" destId="{32BC404D-7448-3E49-8926-46CA0E1B7C3F}" srcOrd="1" destOrd="0" presId="urn:microsoft.com/office/officeart/2005/8/layout/vList2"/>
    <dgm:cxn modelId="{20E64AF0-2C7A-6046-90A3-5EE8A588C658}" type="presParOf" srcId="{DB534F03-F058-274D-BFF5-2FE9F910AF15}" destId="{407CCA8E-F953-2A42-BB13-2E5CDF297518}" srcOrd="2" destOrd="0" presId="urn:microsoft.com/office/officeart/2005/8/layout/vList2"/>
    <dgm:cxn modelId="{CC60B4C2-0053-7C4A-A321-1991464B708C}" type="presParOf" srcId="{DB534F03-F058-274D-BFF5-2FE9F910AF15}" destId="{47AD8C74-724B-F947-A68A-22C6E9C9BB46}" srcOrd="3" destOrd="0" presId="urn:microsoft.com/office/officeart/2005/8/layout/vList2"/>
    <dgm:cxn modelId="{C2E8B842-6170-7F4F-BA54-6EBB842F854A}" type="presParOf" srcId="{DB534F03-F058-274D-BFF5-2FE9F910AF15}" destId="{08F68230-CCD8-6C45-AC82-625EC881E852}" srcOrd="4" destOrd="0" presId="urn:microsoft.com/office/officeart/2005/8/layout/vList2"/>
    <dgm:cxn modelId="{CC8ABF7D-CBC2-9D41-9D9E-480F561B6DC1}" type="presParOf" srcId="{DB534F03-F058-274D-BFF5-2FE9F910AF15}" destId="{6C2FA034-7C46-264A-B68A-B2F6DB4CE42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152E2-973A-4C09-9F92-F9D9E4B0F75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D784F1E-6279-489F-AD79-961A50FB7638}">
      <dgm:prSet custT="1"/>
      <dgm:spPr/>
      <dgm:t>
        <a:bodyPr/>
        <a:lstStyle/>
        <a:p>
          <a:pPr>
            <a:lnSpc>
              <a:spcPct val="100000"/>
            </a:lnSpc>
          </a:pPr>
          <a:r>
            <a:rPr lang="en-US" sz="2400" dirty="0"/>
            <a:t>Have to tag the records</a:t>
          </a:r>
        </a:p>
      </dgm:t>
    </dgm:pt>
    <dgm:pt modelId="{B3C68F0C-8909-4D86-A847-80FA4684C473}" type="parTrans" cxnId="{62BBFB5A-4C81-4D3D-B9FE-BB3F86A9F84F}">
      <dgm:prSet/>
      <dgm:spPr/>
      <dgm:t>
        <a:bodyPr/>
        <a:lstStyle/>
        <a:p>
          <a:endParaRPr lang="en-US"/>
        </a:p>
      </dgm:t>
    </dgm:pt>
    <dgm:pt modelId="{C33F2D69-EAEF-4E08-9C8F-FCBB02758A3B}" type="sibTrans" cxnId="{62BBFB5A-4C81-4D3D-B9FE-BB3F86A9F84F}">
      <dgm:prSet/>
      <dgm:spPr/>
      <dgm:t>
        <a:bodyPr/>
        <a:lstStyle/>
        <a:p>
          <a:pPr>
            <a:lnSpc>
              <a:spcPct val="100000"/>
            </a:lnSpc>
          </a:pPr>
          <a:endParaRPr lang="en-US"/>
        </a:p>
      </dgm:t>
    </dgm:pt>
    <dgm:pt modelId="{DF2C1D50-4A14-475B-B005-98D112AECEFD}">
      <dgm:prSet custT="1"/>
      <dgm:spPr/>
      <dgm:t>
        <a:bodyPr/>
        <a:lstStyle/>
        <a:p>
          <a:pPr>
            <a:lnSpc>
              <a:spcPct val="100000"/>
            </a:lnSpc>
          </a:pPr>
          <a:r>
            <a:rPr lang="en-US" sz="2400" dirty="0"/>
            <a:t>Semantically enrich</a:t>
          </a:r>
        </a:p>
      </dgm:t>
    </dgm:pt>
    <dgm:pt modelId="{32DBD9BB-0795-4E62-BF84-964865942C39}" type="parTrans" cxnId="{6B360EBF-3E40-4426-A6DF-8243A470B984}">
      <dgm:prSet/>
      <dgm:spPr/>
      <dgm:t>
        <a:bodyPr/>
        <a:lstStyle/>
        <a:p>
          <a:endParaRPr lang="en-US"/>
        </a:p>
      </dgm:t>
    </dgm:pt>
    <dgm:pt modelId="{7BF18A33-5F64-44AC-AFFB-9E6E03E61656}" type="sibTrans" cxnId="{6B360EBF-3E40-4426-A6DF-8243A470B984}">
      <dgm:prSet/>
      <dgm:spPr/>
      <dgm:t>
        <a:bodyPr/>
        <a:lstStyle/>
        <a:p>
          <a:pPr>
            <a:lnSpc>
              <a:spcPct val="100000"/>
            </a:lnSpc>
          </a:pPr>
          <a:endParaRPr lang="en-US"/>
        </a:p>
      </dgm:t>
    </dgm:pt>
    <dgm:pt modelId="{DA1CD487-8E2A-4B2A-86DF-56513D950195}">
      <dgm:prSet custT="1"/>
      <dgm:spPr/>
      <dgm:t>
        <a:bodyPr/>
        <a:lstStyle/>
        <a:p>
          <a:pPr>
            <a:lnSpc>
              <a:spcPct val="100000"/>
            </a:lnSpc>
          </a:pPr>
          <a:r>
            <a:rPr lang="en-US" sz="2400" dirty="0"/>
            <a:t>Add subject metadata</a:t>
          </a:r>
        </a:p>
      </dgm:t>
    </dgm:pt>
    <dgm:pt modelId="{AB12AD30-5610-4040-A5E7-0A4DA001AB98}" type="parTrans" cxnId="{8E8E770E-7FD4-4B85-84A7-0EEF632335FF}">
      <dgm:prSet/>
      <dgm:spPr/>
      <dgm:t>
        <a:bodyPr/>
        <a:lstStyle/>
        <a:p>
          <a:endParaRPr lang="en-US"/>
        </a:p>
      </dgm:t>
    </dgm:pt>
    <dgm:pt modelId="{F60F9A0C-A522-4096-AAE9-D24723BAFD5E}" type="sibTrans" cxnId="{8E8E770E-7FD4-4B85-84A7-0EEF632335FF}">
      <dgm:prSet/>
      <dgm:spPr/>
      <dgm:t>
        <a:bodyPr/>
        <a:lstStyle/>
        <a:p>
          <a:pPr>
            <a:lnSpc>
              <a:spcPct val="100000"/>
            </a:lnSpc>
          </a:pPr>
          <a:endParaRPr lang="en-US"/>
        </a:p>
      </dgm:t>
    </dgm:pt>
    <dgm:pt modelId="{483205A3-5C01-4FE1-8C14-3E01954F1B4E}">
      <dgm:prSet custT="1"/>
      <dgm:spPr/>
      <dgm:t>
        <a:bodyPr/>
        <a:lstStyle/>
        <a:p>
          <a:pPr>
            <a:lnSpc>
              <a:spcPct val="100000"/>
            </a:lnSpc>
          </a:pPr>
          <a:r>
            <a:rPr lang="en-US" sz="2400" dirty="0"/>
            <a:t>Create a controlled vocabulary</a:t>
          </a:r>
        </a:p>
      </dgm:t>
    </dgm:pt>
    <dgm:pt modelId="{AB74351D-B6DF-42E4-AF73-33F029FA44E6}" type="parTrans" cxnId="{3F19DBA2-C4D4-419F-9A63-BC25542A364A}">
      <dgm:prSet/>
      <dgm:spPr/>
      <dgm:t>
        <a:bodyPr/>
        <a:lstStyle/>
        <a:p>
          <a:endParaRPr lang="en-US"/>
        </a:p>
      </dgm:t>
    </dgm:pt>
    <dgm:pt modelId="{9CEEB5B2-27C4-45C2-A32F-7ED7829D4EFC}" type="sibTrans" cxnId="{3F19DBA2-C4D4-419F-9A63-BC25542A364A}">
      <dgm:prSet/>
      <dgm:spPr/>
      <dgm:t>
        <a:bodyPr/>
        <a:lstStyle/>
        <a:p>
          <a:pPr>
            <a:lnSpc>
              <a:spcPct val="100000"/>
            </a:lnSpc>
          </a:pPr>
          <a:endParaRPr lang="en-US"/>
        </a:p>
      </dgm:t>
    </dgm:pt>
    <dgm:pt modelId="{6135251B-1D5D-4A44-9D88-BFFBF9934610}">
      <dgm:prSet custT="1"/>
      <dgm:spPr/>
      <dgm:t>
        <a:bodyPr/>
        <a:lstStyle/>
        <a:p>
          <a:pPr>
            <a:lnSpc>
              <a:spcPct val="100000"/>
            </a:lnSpc>
          </a:pPr>
          <a:r>
            <a:rPr lang="en-US" sz="2400" dirty="0"/>
            <a:t>Use good metadata at the input and the search ends of the pipeline</a:t>
          </a:r>
        </a:p>
      </dgm:t>
    </dgm:pt>
    <dgm:pt modelId="{D8804BE9-C80F-4E1A-9D47-04207035BE1C}" type="parTrans" cxnId="{22452C5E-27C4-4AF5-A67E-20414069F06D}">
      <dgm:prSet/>
      <dgm:spPr/>
      <dgm:t>
        <a:bodyPr/>
        <a:lstStyle/>
        <a:p>
          <a:endParaRPr lang="en-US"/>
        </a:p>
      </dgm:t>
    </dgm:pt>
    <dgm:pt modelId="{21DD604F-63D1-4E7F-805D-DD90D19F663C}" type="sibTrans" cxnId="{22452C5E-27C4-4AF5-A67E-20414069F06D}">
      <dgm:prSet/>
      <dgm:spPr/>
      <dgm:t>
        <a:bodyPr/>
        <a:lstStyle/>
        <a:p>
          <a:endParaRPr lang="en-US"/>
        </a:p>
      </dgm:t>
    </dgm:pt>
    <dgm:pt modelId="{A3E88360-ECDC-4992-B12A-2B65A7F4EE28}" type="pres">
      <dgm:prSet presAssocID="{8DF152E2-973A-4C09-9F92-F9D9E4B0F75A}" presName="root" presStyleCnt="0">
        <dgm:presLayoutVars>
          <dgm:dir/>
          <dgm:resizeHandles val="exact"/>
        </dgm:presLayoutVars>
      </dgm:prSet>
      <dgm:spPr/>
    </dgm:pt>
    <dgm:pt modelId="{766D5AFC-8933-4171-A7F8-FBA976EA003A}" type="pres">
      <dgm:prSet presAssocID="{8DF152E2-973A-4C09-9F92-F9D9E4B0F75A}" presName="container" presStyleCnt="0">
        <dgm:presLayoutVars>
          <dgm:dir/>
          <dgm:resizeHandles val="exact"/>
        </dgm:presLayoutVars>
      </dgm:prSet>
      <dgm:spPr/>
    </dgm:pt>
    <dgm:pt modelId="{6E4517AB-CBC4-4E72-AA56-685EFDDE5C43}" type="pres">
      <dgm:prSet presAssocID="{9D784F1E-6279-489F-AD79-961A50FB7638}" presName="compNode" presStyleCnt="0"/>
      <dgm:spPr/>
    </dgm:pt>
    <dgm:pt modelId="{15DDB01E-8C4A-4426-9250-8728A9709A2E}" type="pres">
      <dgm:prSet presAssocID="{9D784F1E-6279-489F-AD79-961A50FB7638}" presName="iconBgRect" presStyleLbl="bgShp" presStyleIdx="0" presStyleCnt="5"/>
      <dgm:spPr/>
    </dgm:pt>
    <dgm:pt modelId="{D4808588-EB84-40D0-83D1-BEACCAB3CDD4}" type="pres">
      <dgm:prSet presAssocID="{9D784F1E-6279-489F-AD79-961A50FB763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mark"/>
        </a:ext>
      </dgm:extLst>
    </dgm:pt>
    <dgm:pt modelId="{FE9702F3-D779-4E0A-A1B2-5F2B8B15F233}" type="pres">
      <dgm:prSet presAssocID="{9D784F1E-6279-489F-AD79-961A50FB7638}" presName="spaceRect" presStyleCnt="0"/>
      <dgm:spPr/>
    </dgm:pt>
    <dgm:pt modelId="{3B11817A-54CA-4F87-97EC-56F599AD3F43}" type="pres">
      <dgm:prSet presAssocID="{9D784F1E-6279-489F-AD79-961A50FB7638}" presName="textRect" presStyleLbl="revTx" presStyleIdx="0" presStyleCnt="5">
        <dgm:presLayoutVars>
          <dgm:chMax val="1"/>
          <dgm:chPref val="1"/>
        </dgm:presLayoutVars>
      </dgm:prSet>
      <dgm:spPr/>
    </dgm:pt>
    <dgm:pt modelId="{77879131-6B4E-4741-970E-759A1C0F0486}" type="pres">
      <dgm:prSet presAssocID="{C33F2D69-EAEF-4E08-9C8F-FCBB02758A3B}" presName="sibTrans" presStyleLbl="sibTrans2D1" presStyleIdx="0" presStyleCnt="0"/>
      <dgm:spPr/>
    </dgm:pt>
    <dgm:pt modelId="{CAE42D06-B768-4E8D-A1D4-418147CEC022}" type="pres">
      <dgm:prSet presAssocID="{DF2C1D50-4A14-475B-B005-98D112AECEFD}" presName="compNode" presStyleCnt="0"/>
      <dgm:spPr/>
    </dgm:pt>
    <dgm:pt modelId="{804F5615-7522-4931-97E4-6446E77A9930}" type="pres">
      <dgm:prSet presAssocID="{DF2C1D50-4A14-475B-B005-98D112AECEFD}" presName="iconBgRect" presStyleLbl="bgShp" presStyleIdx="1" presStyleCnt="5"/>
      <dgm:spPr/>
    </dgm:pt>
    <dgm:pt modelId="{4232EBB6-43AB-4B73-9122-2EF3C42930DD}" type="pres">
      <dgm:prSet presAssocID="{DF2C1D50-4A14-475B-B005-98D112AECE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8BAE5E5A-9CDB-4CFC-8DEF-DBCB4C193B70}" type="pres">
      <dgm:prSet presAssocID="{DF2C1D50-4A14-475B-B005-98D112AECEFD}" presName="spaceRect" presStyleCnt="0"/>
      <dgm:spPr/>
    </dgm:pt>
    <dgm:pt modelId="{DECFAFAD-B917-4931-B242-7878E294F285}" type="pres">
      <dgm:prSet presAssocID="{DF2C1D50-4A14-475B-B005-98D112AECEFD}" presName="textRect" presStyleLbl="revTx" presStyleIdx="1" presStyleCnt="5">
        <dgm:presLayoutVars>
          <dgm:chMax val="1"/>
          <dgm:chPref val="1"/>
        </dgm:presLayoutVars>
      </dgm:prSet>
      <dgm:spPr/>
    </dgm:pt>
    <dgm:pt modelId="{80D905B3-4112-4479-80F3-B067913EC07A}" type="pres">
      <dgm:prSet presAssocID="{7BF18A33-5F64-44AC-AFFB-9E6E03E61656}" presName="sibTrans" presStyleLbl="sibTrans2D1" presStyleIdx="0" presStyleCnt="0"/>
      <dgm:spPr/>
    </dgm:pt>
    <dgm:pt modelId="{9AB5E964-647F-4AEA-9043-C4CC96E91F54}" type="pres">
      <dgm:prSet presAssocID="{DA1CD487-8E2A-4B2A-86DF-56513D950195}" presName="compNode" presStyleCnt="0"/>
      <dgm:spPr/>
    </dgm:pt>
    <dgm:pt modelId="{9E3D9EDA-6FD6-4966-900A-941DFB63507E}" type="pres">
      <dgm:prSet presAssocID="{DA1CD487-8E2A-4B2A-86DF-56513D950195}" presName="iconBgRect" presStyleLbl="bgShp" presStyleIdx="2" presStyleCnt="5"/>
      <dgm:spPr/>
    </dgm:pt>
    <dgm:pt modelId="{8C7818E7-E40E-4F92-8204-CCC00A462332}" type="pres">
      <dgm:prSet presAssocID="{DA1CD487-8E2A-4B2A-86DF-56513D9501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8A639699-7899-4BAA-B67E-D686BB96124D}" type="pres">
      <dgm:prSet presAssocID="{DA1CD487-8E2A-4B2A-86DF-56513D950195}" presName="spaceRect" presStyleCnt="0"/>
      <dgm:spPr/>
    </dgm:pt>
    <dgm:pt modelId="{2C9DA03B-66FB-4B7A-B366-43FC3821950D}" type="pres">
      <dgm:prSet presAssocID="{DA1CD487-8E2A-4B2A-86DF-56513D950195}" presName="textRect" presStyleLbl="revTx" presStyleIdx="2" presStyleCnt="5">
        <dgm:presLayoutVars>
          <dgm:chMax val="1"/>
          <dgm:chPref val="1"/>
        </dgm:presLayoutVars>
      </dgm:prSet>
      <dgm:spPr/>
    </dgm:pt>
    <dgm:pt modelId="{4B841E99-7CDB-4628-A19E-4B31F5E6BB57}" type="pres">
      <dgm:prSet presAssocID="{F60F9A0C-A522-4096-AAE9-D24723BAFD5E}" presName="sibTrans" presStyleLbl="sibTrans2D1" presStyleIdx="0" presStyleCnt="0"/>
      <dgm:spPr/>
    </dgm:pt>
    <dgm:pt modelId="{2DA36E9E-ED76-48BA-9FFC-42B82E67319F}" type="pres">
      <dgm:prSet presAssocID="{483205A3-5C01-4FE1-8C14-3E01954F1B4E}" presName="compNode" presStyleCnt="0"/>
      <dgm:spPr/>
    </dgm:pt>
    <dgm:pt modelId="{06D6DFE4-5215-4A46-9AF8-ECBD33CD1F23}" type="pres">
      <dgm:prSet presAssocID="{483205A3-5C01-4FE1-8C14-3E01954F1B4E}" presName="iconBgRect" presStyleLbl="bgShp" presStyleIdx="3" presStyleCnt="5"/>
      <dgm:spPr/>
    </dgm:pt>
    <dgm:pt modelId="{66B8FEAD-C2AA-4188-9542-DD9D196E2FC5}" type="pres">
      <dgm:prSet presAssocID="{483205A3-5C01-4FE1-8C14-3E01954F1B4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ncil"/>
        </a:ext>
      </dgm:extLst>
    </dgm:pt>
    <dgm:pt modelId="{B644E519-E2F7-4757-B4B0-34C150D7B5D1}" type="pres">
      <dgm:prSet presAssocID="{483205A3-5C01-4FE1-8C14-3E01954F1B4E}" presName="spaceRect" presStyleCnt="0"/>
      <dgm:spPr/>
    </dgm:pt>
    <dgm:pt modelId="{3628C94F-5019-4ECB-972E-43EE605D35E5}" type="pres">
      <dgm:prSet presAssocID="{483205A3-5C01-4FE1-8C14-3E01954F1B4E}" presName="textRect" presStyleLbl="revTx" presStyleIdx="3" presStyleCnt="5" custScaleY="168402">
        <dgm:presLayoutVars>
          <dgm:chMax val="1"/>
          <dgm:chPref val="1"/>
        </dgm:presLayoutVars>
      </dgm:prSet>
      <dgm:spPr/>
    </dgm:pt>
    <dgm:pt modelId="{5D718D94-6D95-4CF6-AB69-3E4886D1DBB1}" type="pres">
      <dgm:prSet presAssocID="{9CEEB5B2-27C4-45C2-A32F-7ED7829D4EFC}" presName="sibTrans" presStyleLbl="sibTrans2D1" presStyleIdx="0" presStyleCnt="0"/>
      <dgm:spPr/>
    </dgm:pt>
    <dgm:pt modelId="{037C52E5-F220-487A-9610-D5B1AA545994}" type="pres">
      <dgm:prSet presAssocID="{6135251B-1D5D-4A44-9D88-BFFBF9934610}" presName="compNode" presStyleCnt="0"/>
      <dgm:spPr/>
    </dgm:pt>
    <dgm:pt modelId="{64FDF01D-6323-48A3-9A16-0E212A7D5F9D}" type="pres">
      <dgm:prSet presAssocID="{6135251B-1D5D-4A44-9D88-BFFBF9934610}" presName="iconBgRect" presStyleLbl="bgShp" presStyleIdx="4" presStyleCnt="5"/>
      <dgm:spPr/>
    </dgm:pt>
    <dgm:pt modelId="{7717170E-5BB0-4E9F-9ADF-6BB185C4EDCA}" type="pres">
      <dgm:prSet presAssocID="{6135251B-1D5D-4A44-9D88-BFFBF993461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491D3597-B5BB-4DD3-B4A7-0AB9C0FAE8FB}" type="pres">
      <dgm:prSet presAssocID="{6135251B-1D5D-4A44-9D88-BFFBF9934610}" presName="spaceRect" presStyleCnt="0"/>
      <dgm:spPr/>
    </dgm:pt>
    <dgm:pt modelId="{8DF7C682-85BB-43F9-AE23-0156100465BA}" type="pres">
      <dgm:prSet presAssocID="{6135251B-1D5D-4A44-9D88-BFFBF9934610}" presName="textRect" presStyleLbl="revTx" presStyleIdx="4" presStyleCnt="5" custScaleX="180182" custScaleY="186694" custLinFactNeighborX="48224" custLinFactNeighborY="2613">
        <dgm:presLayoutVars>
          <dgm:chMax val="1"/>
          <dgm:chPref val="1"/>
        </dgm:presLayoutVars>
      </dgm:prSet>
      <dgm:spPr/>
    </dgm:pt>
  </dgm:ptLst>
  <dgm:cxnLst>
    <dgm:cxn modelId="{8E8E770E-7FD4-4B85-84A7-0EEF632335FF}" srcId="{8DF152E2-973A-4C09-9F92-F9D9E4B0F75A}" destId="{DA1CD487-8E2A-4B2A-86DF-56513D950195}" srcOrd="2" destOrd="0" parTransId="{AB12AD30-5610-4040-A5E7-0A4DA001AB98}" sibTransId="{F60F9A0C-A522-4096-AAE9-D24723BAFD5E}"/>
    <dgm:cxn modelId="{C7A49835-DFC1-40CE-9BB4-5D465C90A01D}" type="presOf" srcId="{9D784F1E-6279-489F-AD79-961A50FB7638}" destId="{3B11817A-54CA-4F87-97EC-56F599AD3F43}" srcOrd="0" destOrd="0" presId="urn:microsoft.com/office/officeart/2018/2/layout/IconCircleList"/>
    <dgm:cxn modelId="{495E5C46-F987-47B4-B9DF-EC0100529EEA}" type="presOf" srcId="{8DF152E2-973A-4C09-9F92-F9D9E4B0F75A}" destId="{A3E88360-ECDC-4992-B12A-2B65A7F4EE28}" srcOrd="0" destOrd="0" presId="urn:microsoft.com/office/officeart/2018/2/layout/IconCircleList"/>
    <dgm:cxn modelId="{84D1AB4A-F436-4A8F-AD9B-0700D2D0A7CE}" type="presOf" srcId="{DF2C1D50-4A14-475B-B005-98D112AECEFD}" destId="{DECFAFAD-B917-4931-B242-7878E294F285}" srcOrd="0" destOrd="0" presId="urn:microsoft.com/office/officeart/2018/2/layout/IconCircleList"/>
    <dgm:cxn modelId="{317AF84D-5452-4A3C-BE56-0D8B69A2841A}" type="presOf" srcId="{7BF18A33-5F64-44AC-AFFB-9E6E03E61656}" destId="{80D905B3-4112-4479-80F3-B067913EC07A}" srcOrd="0" destOrd="0" presId="urn:microsoft.com/office/officeart/2018/2/layout/IconCircleList"/>
    <dgm:cxn modelId="{EB9AFB52-82FD-41C6-8944-F81E3C324AA4}" type="presOf" srcId="{6135251B-1D5D-4A44-9D88-BFFBF9934610}" destId="{8DF7C682-85BB-43F9-AE23-0156100465BA}" srcOrd="0" destOrd="0" presId="urn:microsoft.com/office/officeart/2018/2/layout/IconCircleList"/>
    <dgm:cxn modelId="{62BBFB5A-4C81-4D3D-B9FE-BB3F86A9F84F}" srcId="{8DF152E2-973A-4C09-9F92-F9D9E4B0F75A}" destId="{9D784F1E-6279-489F-AD79-961A50FB7638}" srcOrd="0" destOrd="0" parTransId="{B3C68F0C-8909-4D86-A847-80FA4684C473}" sibTransId="{C33F2D69-EAEF-4E08-9C8F-FCBB02758A3B}"/>
    <dgm:cxn modelId="{22452C5E-27C4-4AF5-A67E-20414069F06D}" srcId="{8DF152E2-973A-4C09-9F92-F9D9E4B0F75A}" destId="{6135251B-1D5D-4A44-9D88-BFFBF9934610}" srcOrd="4" destOrd="0" parTransId="{D8804BE9-C80F-4E1A-9D47-04207035BE1C}" sibTransId="{21DD604F-63D1-4E7F-805D-DD90D19F663C}"/>
    <dgm:cxn modelId="{6526A587-B34A-4F64-A16A-0096D2580064}" type="presOf" srcId="{DA1CD487-8E2A-4B2A-86DF-56513D950195}" destId="{2C9DA03B-66FB-4B7A-B366-43FC3821950D}" srcOrd="0" destOrd="0" presId="urn:microsoft.com/office/officeart/2018/2/layout/IconCircleList"/>
    <dgm:cxn modelId="{3F19DBA2-C4D4-419F-9A63-BC25542A364A}" srcId="{8DF152E2-973A-4C09-9F92-F9D9E4B0F75A}" destId="{483205A3-5C01-4FE1-8C14-3E01954F1B4E}" srcOrd="3" destOrd="0" parTransId="{AB74351D-B6DF-42E4-AF73-33F029FA44E6}" sibTransId="{9CEEB5B2-27C4-45C2-A32F-7ED7829D4EFC}"/>
    <dgm:cxn modelId="{9A77D1A6-68D8-4644-848A-BAC74BD0BE64}" type="presOf" srcId="{C33F2D69-EAEF-4E08-9C8F-FCBB02758A3B}" destId="{77879131-6B4E-4741-970E-759A1C0F0486}" srcOrd="0" destOrd="0" presId="urn:microsoft.com/office/officeart/2018/2/layout/IconCircleList"/>
    <dgm:cxn modelId="{6B360EBF-3E40-4426-A6DF-8243A470B984}" srcId="{8DF152E2-973A-4C09-9F92-F9D9E4B0F75A}" destId="{DF2C1D50-4A14-475B-B005-98D112AECEFD}" srcOrd="1" destOrd="0" parTransId="{32DBD9BB-0795-4E62-BF84-964865942C39}" sibTransId="{7BF18A33-5F64-44AC-AFFB-9E6E03E61656}"/>
    <dgm:cxn modelId="{A3A4F2C1-AC19-49A4-9951-1DBDCB9FD0CA}" type="presOf" srcId="{F60F9A0C-A522-4096-AAE9-D24723BAFD5E}" destId="{4B841E99-7CDB-4628-A19E-4B31F5E6BB57}" srcOrd="0" destOrd="0" presId="urn:microsoft.com/office/officeart/2018/2/layout/IconCircleList"/>
    <dgm:cxn modelId="{A27344CA-BCBB-4695-A3E6-EE24086F0BC4}" type="presOf" srcId="{483205A3-5C01-4FE1-8C14-3E01954F1B4E}" destId="{3628C94F-5019-4ECB-972E-43EE605D35E5}" srcOrd="0" destOrd="0" presId="urn:microsoft.com/office/officeart/2018/2/layout/IconCircleList"/>
    <dgm:cxn modelId="{7034C0F7-7DBD-457D-A282-5DC6AC000E7B}" type="presOf" srcId="{9CEEB5B2-27C4-45C2-A32F-7ED7829D4EFC}" destId="{5D718D94-6D95-4CF6-AB69-3E4886D1DBB1}" srcOrd="0" destOrd="0" presId="urn:microsoft.com/office/officeart/2018/2/layout/IconCircleList"/>
    <dgm:cxn modelId="{EDA6D0D5-82FB-4EC2-A975-16FAD900570E}" type="presParOf" srcId="{A3E88360-ECDC-4992-B12A-2B65A7F4EE28}" destId="{766D5AFC-8933-4171-A7F8-FBA976EA003A}" srcOrd="0" destOrd="0" presId="urn:microsoft.com/office/officeart/2018/2/layout/IconCircleList"/>
    <dgm:cxn modelId="{0C8E9AE6-F961-4A2D-9C19-9DD8A628261A}" type="presParOf" srcId="{766D5AFC-8933-4171-A7F8-FBA976EA003A}" destId="{6E4517AB-CBC4-4E72-AA56-685EFDDE5C43}" srcOrd="0" destOrd="0" presId="urn:microsoft.com/office/officeart/2018/2/layout/IconCircleList"/>
    <dgm:cxn modelId="{1AAA85F6-3DFC-49AC-BB7B-58B923D4F0F5}" type="presParOf" srcId="{6E4517AB-CBC4-4E72-AA56-685EFDDE5C43}" destId="{15DDB01E-8C4A-4426-9250-8728A9709A2E}" srcOrd="0" destOrd="0" presId="urn:microsoft.com/office/officeart/2018/2/layout/IconCircleList"/>
    <dgm:cxn modelId="{DF3EED82-4039-47DF-81CD-357679216B2C}" type="presParOf" srcId="{6E4517AB-CBC4-4E72-AA56-685EFDDE5C43}" destId="{D4808588-EB84-40D0-83D1-BEACCAB3CDD4}" srcOrd="1" destOrd="0" presId="urn:microsoft.com/office/officeart/2018/2/layout/IconCircleList"/>
    <dgm:cxn modelId="{08E0BA3D-CD5E-4AE5-8DFA-18E4C5BCAF1B}" type="presParOf" srcId="{6E4517AB-CBC4-4E72-AA56-685EFDDE5C43}" destId="{FE9702F3-D779-4E0A-A1B2-5F2B8B15F233}" srcOrd="2" destOrd="0" presId="urn:microsoft.com/office/officeart/2018/2/layout/IconCircleList"/>
    <dgm:cxn modelId="{68903E44-45B2-48DD-A367-03230725B973}" type="presParOf" srcId="{6E4517AB-CBC4-4E72-AA56-685EFDDE5C43}" destId="{3B11817A-54CA-4F87-97EC-56F599AD3F43}" srcOrd="3" destOrd="0" presId="urn:microsoft.com/office/officeart/2018/2/layout/IconCircleList"/>
    <dgm:cxn modelId="{A18164E4-BE16-4C74-B7EF-8AD589009065}" type="presParOf" srcId="{766D5AFC-8933-4171-A7F8-FBA976EA003A}" destId="{77879131-6B4E-4741-970E-759A1C0F0486}" srcOrd="1" destOrd="0" presId="urn:microsoft.com/office/officeart/2018/2/layout/IconCircleList"/>
    <dgm:cxn modelId="{45691749-9F37-4E49-BF2F-7DE07C102A7E}" type="presParOf" srcId="{766D5AFC-8933-4171-A7F8-FBA976EA003A}" destId="{CAE42D06-B768-4E8D-A1D4-418147CEC022}" srcOrd="2" destOrd="0" presId="urn:microsoft.com/office/officeart/2018/2/layout/IconCircleList"/>
    <dgm:cxn modelId="{4DB0BD97-38D3-414F-8EDD-B99A1F2DF8E6}" type="presParOf" srcId="{CAE42D06-B768-4E8D-A1D4-418147CEC022}" destId="{804F5615-7522-4931-97E4-6446E77A9930}" srcOrd="0" destOrd="0" presId="urn:microsoft.com/office/officeart/2018/2/layout/IconCircleList"/>
    <dgm:cxn modelId="{5DE508EB-FDC1-4832-8E3E-165C88AD3650}" type="presParOf" srcId="{CAE42D06-B768-4E8D-A1D4-418147CEC022}" destId="{4232EBB6-43AB-4B73-9122-2EF3C42930DD}" srcOrd="1" destOrd="0" presId="urn:microsoft.com/office/officeart/2018/2/layout/IconCircleList"/>
    <dgm:cxn modelId="{FAF08DC7-2F30-4F17-B026-21B74FA2625E}" type="presParOf" srcId="{CAE42D06-B768-4E8D-A1D4-418147CEC022}" destId="{8BAE5E5A-9CDB-4CFC-8DEF-DBCB4C193B70}" srcOrd="2" destOrd="0" presId="urn:microsoft.com/office/officeart/2018/2/layout/IconCircleList"/>
    <dgm:cxn modelId="{CEE5B7B6-0AE2-4A83-A69E-EBD7B2214E12}" type="presParOf" srcId="{CAE42D06-B768-4E8D-A1D4-418147CEC022}" destId="{DECFAFAD-B917-4931-B242-7878E294F285}" srcOrd="3" destOrd="0" presId="urn:microsoft.com/office/officeart/2018/2/layout/IconCircleList"/>
    <dgm:cxn modelId="{66ECB085-3C77-4620-81CC-474B134A8739}" type="presParOf" srcId="{766D5AFC-8933-4171-A7F8-FBA976EA003A}" destId="{80D905B3-4112-4479-80F3-B067913EC07A}" srcOrd="3" destOrd="0" presId="urn:microsoft.com/office/officeart/2018/2/layout/IconCircleList"/>
    <dgm:cxn modelId="{A3904650-0013-405A-9B41-1363F616B165}" type="presParOf" srcId="{766D5AFC-8933-4171-A7F8-FBA976EA003A}" destId="{9AB5E964-647F-4AEA-9043-C4CC96E91F54}" srcOrd="4" destOrd="0" presId="urn:microsoft.com/office/officeart/2018/2/layout/IconCircleList"/>
    <dgm:cxn modelId="{8D179604-14DA-4FC0-A644-BD678C4D25AC}" type="presParOf" srcId="{9AB5E964-647F-4AEA-9043-C4CC96E91F54}" destId="{9E3D9EDA-6FD6-4966-900A-941DFB63507E}" srcOrd="0" destOrd="0" presId="urn:microsoft.com/office/officeart/2018/2/layout/IconCircleList"/>
    <dgm:cxn modelId="{15359E72-2C8F-48FC-B907-A987F092D208}" type="presParOf" srcId="{9AB5E964-647F-4AEA-9043-C4CC96E91F54}" destId="{8C7818E7-E40E-4F92-8204-CCC00A462332}" srcOrd="1" destOrd="0" presId="urn:microsoft.com/office/officeart/2018/2/layout/IconCircleList"/>
    <dgm:cxn modelId="{34F288D8-AF6C-4993-8E96-858B3DAD816D}" type="presParOf" srcId="{9AB5E964-647F-4AEA-9043-C4CC96E91F54}" destId="{8A639699-7899-4BAA-B67E-D686BB96124D}" srcOrd="2" destOrd="0" presId="urn:microsoft.com/office/officeart/2018/2/layout/IconCircleList"/>
    <dgm:cxn modelId="{47368550-06EF-44B7-A3D9-B08FCC174DDD}" type="presParOf" srcId="{9AB5E964-647F-4AEA-9043-C4CC96E91F54}" destId="{2C9DA03B-66FB-4B7A-B366-43FC3821950D}" srcOrd="3" destOrd="0" presId="urn:microsoft.com/office/officeart/2018/2/layout/IconCircleList"/>
    <dgm:cxn modelId="{829EA9A2-C9AB-442E-856C-9B7A36FFE14C}" type="presParOf" srcId="{766D5AFC-8933-4171-A7F8-FBA976EA003A}" destId="{4B841E99-7CDB-4628-A19E-4B31F5E6BB57}" srcOrd="5" destOrd="0" presId="urn:microsoft.com/office/officeart/2018/2/layout/IconCircleList"/>
    <dgm:cxn modelId="{F9A3019C-BD50-418E-9E23-5DB1A323097D}" type="presParOf" srcId="{766D5AFC-8933-4171-A7F8-FBA976EA003A}" destId="{2DA36E9E-ED76-48BA-9FFC-42B82E67319F}" srcOrd="6" destOrd="0" presId="urn:microsoft.com/office/officeart/2018/2/layout/IconCircleList"/>
    <dgm:cxn modelId="{162C4147-4FBB-4F7A-B837-244C07EAEE0A}" type="presParOf" srcId="{2DA36E9E-ED76-48BA-9FFC-42B82E67319F}" destId="{06D6DFE4-5215-4A46-9AF8-ECBD33CD1F23}" srcOrd="0" destOrd="0" presId="urn:microsoft.com/office/officeart/2018/2/layout/IconCircleList"/>
    <dgm:cxn modelId="{4DF3FD8D-F583-4A3A-AB27-AA4BE70017C0}" type="presParOf" srcId="{2DA36E9E-ED76-48BA-9FFC-42B82E67319F}" destId="{66B8FEAD-C2AA-4188-9542-DD9D196E2FC5}" srcOrd="1" destOrd="0" presId="urn:microsoft.com/office/officeart/2018/2/layout/IconCircleList"/>
    <dgm:cxn modelId="{B04C9307-BF7D-48B6-9510-CDD808270013}" type="presParOf" srcId="{2DA36E9E-ED76-48BA-9FFC-42B82E67319F}" destId="{B644E519-E2F7-4757-B4B0-34C150D7B5D1}" srcOrd="2" destOrd="0" presId="urn:microsoft.com/office/officeart/2018/2/layout/IconCircleList"/>
    <dgm:cxn modelId="{73506AB6-8E23-4D36-86C9-A7FDB213FA0A}" type="presParOf" srcId="{2DA36E9E-ED76-48BA-9FFC-42B82E67319F}" destId="{3628C94F-5019-4ECB-972E-43EE605D35E5}" srcOrd="3" destOrd="0" presId="urn:microsoft.com/office/officeart/2018/2/layout/IconCircleList"/>
    <dgm:cxn modelId="{6A2DA762-8675-4EF9-8C67-C36BA94012D9}" type="presParOf" srcId="{766D5AFC-8933-4171-A7F8-FBA976EA003A}" destId="{5D718D94-6D95-4CF6-AB69-3E4886D1DBB1}" srcOrd="7" destOrd="0" presId="urn:microsoft.com/office/officeart/2018/2/layout/IconCircleList"/>
    <dgm:cxn modelId="{BFB427A9-086C-4506-8D68-791F3349D6FC}" type="presParOf" srcId="{766D5AFC-8933-4171-A7F8-FBA976EA003A}" destId="{037C52E5-F220-487A-9610-D5B1AA545994}" srcOrd="8" destOrd="0" presId="urn:microsoft.com/office/officeart/2018/2/layout/IconCircleList"/>
    <dgm:cxn modelId="{45AEC0D4-027D-47E6-93A6-B50962A5F2CE}" type="presParOf" srcId="{037C52E5-F220-487A-9610-D5B1AA545994}" destId="{64FDF01D-6323-48A3-9A16-0E212A7D5F9D}" srcOrd="0" destOrd="0" presId="urn:microsoft.com/office/officeart/2018/2/layout/IconCircleList"/>
    <dgm:cxn modelId="{15152ADA-A9E4-4D6C-AF4D-D9889F1EE316}" type="presParOf" srcId="{037C52E5-F220-487A-9610-D5B1AA545994}" destId="{7717170E-5BB0-4E9F-9ADF-6BB185C4EDCA}" srcOrd="1" destOrd="0" presId="urn:microsoft.com/office/officeart/2018/2/layout/IconCircleList"/>
    <dgm:cxn modelId="{52D29AA5-4E22-49DA-AFD4-F7D1C091912E}" type="presParOf" srcId="{037C52E5-F220-487A-9610-D5B1AA545994}" destId="{491D3597-B5BB-4DD3-B4A7-0AB9C0FAE8FB}" srcOrd="2" destOrd="0" presId="urn:microsoft.com/office/officeart/2018/2/layout/IconCircleList"/>
    <dgm:cxn modelId="{AE77A8A6-C98C-4C28-B842-810A758AC5A2}" type="presParOf" srcId="{037C52E5-F220-487A-9610-D5B1AA545994}" destId="{8DF7C682-85BB-43F9-AE23-0156100465B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F1B556-8B1E-4EA3-A1FE-D1B658AAFD0B}"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4E496239-7CED-42B8-A2EA-BE2CA754284F}">
      <dgm:prSet/>
      <dgm:spPr/>
      <dgm:t>
        <a:bodyPr/>
        <a:lstStyle/>
        <a:p>
          <a:r>
            <a:rPr lang="en-US"/>
            <a:t>Find</a:t>
          </a:r>
        </a:p>
      </dgm:t>
    </dgm:pt>
    <dgm:pt modelId="{59A5BF02-E70B-4B9C-BC0B-A02BD3E87DF1}" type="parTrans" cxnId="{D3CA5A20-F60E-438A-A637-BD1A152EC443}">
      <dgm:prSet/>
      <dgm:spPr/>
      <dgm:t>
        <a:bodyPr/>
        <a:lstStyle/>
        <a:p>
          <a:endParaRPr lang="en-US"/>
        </a:p>
      </dgm:t>
    </dgm:pt>
    <dgm:pt modelId="{0376199D-0EAA-48DA-8384-E1DAA59906CA}" type="sibTrans" cxnId="{D3CA5A20-F60E-438A-A637-BD1A152EC443}">
      <dgm:prSet/>
      <dgm:spPr/>
      <dgm:t>
        <a:bodyPr/>
        <a:lstStyle/>
        <a:p>
          <a:endParaRPr lang="en-US"/>
        </a:p>
      </dgm:t>
    </dgm:pt>
    <dgm:pt modelId="{57DED62F-DEC6-4D8D-8B27-BA41D16E1FA1}">
      <dgm:prSet/>
      <dgm:spPr/>
      <dgm:t>
        <a:bodyPr/>
        <a:lstStyle/>
        <a:p>
          <a:r>
            <a:rPr lang="en-US"/>
            <a:t>Find like concepts</a:t>
          </a:r>
        </a:p>
      </dgm:t>
    </dgm:pt>
    <dgm:pt modelId="{60CE0D28-F84E-4793-8818-D7DF0523D3B6}" type="parTrans" cxnId="{F9B08FFA-02BB-4D9A-A7FB-847DA18A63E4}">
      <dgm:prSet/>
      <dgm:spPr/>
      <dgm:t>
        <a:bodyPr/>
        <a:lstStyle/>
        <a:p>
          <a:endParaRPr lang="en-US"/>
        </a:p>
      </dgm:t>
    </dgm:pt>
    <dgm:pt modelId="{0A6B075D-3DD3-452F-9800-CA6C0C52E7C9}" type="sibTrans" cxnId="{F9B08FFA-02BB-4D9A-A7FB-847DA18A63E4}">
      <dgm:prSet/>
      <dgm:spPr/>
      <dgm:t>
        <a:bodyPr/>
        <a:lstStyle/>
        <a:p>
          <a:endParaRPr lang="en-US"/>
        </a:p>
      </dgm:t>
    </dgm:pt>
    <dgm:pt modelId="{0BB376A7-49F9-43F4-8EA0-953BE3D6112B}">
      <dgm:prSet/>
      <dgm:spPr/>
      <dgm:t>
        <a:bodyPr/>
        <a:lstStyle/>
        <a:p>
          <a:r>
            <a:rPr lang="en-US"/>
            <a:t>Merge</a:t>
          </a:r>
        </a:p>
      </dgm:t>
    </dgm:pt>
    <dgm:pt modelId="{CB605281-227F-4CE1-A845-E15AE67B1A73}" type="parTrans" cxnId="{790A8DDD-1920-4083-9B7D-CB7FB84117FF}">
      <dgm:prSet/>
      <dgm:spPr/>
      <dgm:t>
        <a:bodyPr/>
        <a:lstStyle/>
        <a:p>
          <a:endParaRPr lang="en-US"/>
        </a:p>
      </dgm:t>
    </dgm:pt>
    <dgm:pt modelId="{4294CE96-B3BA-4610-9BEA-95C953F8FC6F}" type="sibTrans" cxnId="{790A8DDD-1920-4083-9B7D-CB7FB84117FF}">
      <dgm:prSet/>
      <dgm:spPr/>
      <dgm:t>
        <a:bodyPr/>
        <a:lstStyle/>
        <a:p>
          <a:endParaRPr lang="en-US"/>
        </a:p>
      </dgm:t>
    </dgm:pt>
    <dgm:pt modelId="{38475285-60E2-4C1F-875C-23BDCCEA8D40}">
      <dgm:prSet/>
      <dgm:spPr/>
      <dgm:t>
        <a:bodyPr/>
        <a:lstStyle/>
        <a:p>
          <a:r>
            <a:rPr lang="en-US"/>
            <a:t>Merge the terms</a:t>
          </a:r>
        </a:p>
      </dgm:t>
    </dgm:pt>
    <dgm:pt modelId="{1C497A4B-3C93-4A58-A2E1-61DECF754A3F}" type="parTrans" cxnId="{249879E0-09FF-4B01-AB16-77931D8085FC}">
      <dgm:prSet/>
      <dgm:spPr/>
      <dgm:t>
        <a:bodyPr/>
        <a:lstStyle/>
        <a:p>
          <a:endParaRPr lang="en-US"/>
        </a:p>
      </dgm:t>
    </dgm:pt>
    <dgm:pt modelId="{53AFF890-A78C-4A48-907D-2282EE25C915}" type="sibTrans" cxnId="{249879E0-09FF-4B01-AB16-77931D8085FC}">
      <dgm:prSet/>
      <dgm:spPr/>
      <dgm:t>
        <a:bodyPr/>
        <a:lstStyle/>
        <a:p>
          <a:endParaRPr lang="en-US"/>
        </a:p>
      </dgm:t>
    </dgm:pt>
    <dgm:pt modelId="{E8AA3E26-79C8-4080-8E8A-66326900CC52}">
      <dgm:prSet/>
      <dgm:spPr/>
      <dgm:t>
        <a:bodyPr/>
        <a:lstStyle/>
        <a:p>
          <a:r>
            <a:rPr lang="en-US"/>
            <a:t>Choose</a:t>
          </a:r>
        </a:p>
      </dgm:t>
    </dgm:pt>
    <dgm:pt modelId="{279BFD88-E3B7-4F9B-A056-FA7AA3D03372}" type="parTrans" cxnId="{65A459D2-5DCB-4ECA-8FF9-BD3AF74899CB}">
      <dgm:prSet/>
      <dgm:spPr/>
      <dgm:t>
        <a:bodyPr/>
        <a:lstStyle/>
        <a:p>
          <a:endParaRPr lang="en-US"/>
        </a:p>
      </dgm:t>
    </dgm:pt>
    <dgm:pt modelId="{79B023AA-CCE6-4910-956C-0E69498EAD55}" type="sibTrans" cxnId="{65A459D2-5DCB-4ECA-8FF9-BD3AF74899CB}">
      <dgm:prSet/>
      <dgm:spPr/>
      <dgm:t>
        <a:bodyPr/>
        <a:lstStyle/>
        <a:p>
          <a:endParaRPr lang="en-US"/>
        </a:p>
      </dgm:t>
    </dgm:pt>
    <dgm:pt modelId="{B70DDA07-9C56-454A-9CB9-63C34B938D7F}">
      <dgm:prSet/>
      <dgm:spPr/>
      <dgm:t>
        <a:bodyPr/>
        <a:lstStyle/>
        <a:p>
          <a:r>
            <a:rPr lang="en-US"/>
            <a:t>Choose a preferred form</a:t>
          </a:r>
        </a:p>
      </dgm:t>
    </dgm:pt>
    <dgm:pt modelId="{CA1D3525-D1D2-46C9-B1B3-2A4428F10C95}" type="parTrans" cxnId="{39F47896-667F-4CA7-94DB-6F79939E5F8E}">
      <dgm:prSet/>
      <dgm:spPr/>
      <dgm:t>
        <a:bodyPr/>
        <a:lstStyle/>
        <a:p>
          <a:endParaRPr lang="en-US"/>
        </a:p>
      </dgm:t>
    </dgm:pt>
    <dgm:pt modelId="{57DAFFEF-7FC7-446B-9F38-D610576F5A33}" type="sibTrans" cxnId="{39F47896-667F-4CA7-94DB-6F79939E5F8E}">
      <dgm:prSet/>
      <dgm:spPr/>
      <dgm:t>
        <a:bodyPr/>
        <a:lstStyle/>
        <a:p>
          <a:endParaRPr lang="en-US"/>
        </a:p>
      </dgm:t>
    </dgm:pt>
    <dgm:pt modelId="{EFF76CD0-6315-435F-8705-3E6D0A079AC5}">
      <dgm:prSet/>
      <dgm:spPr/>
      <dgm:t>
        <a:bodyPr/>
        <a:lstStyle/>
        <a:p>
          <a:r>
            <a:rPr lang="en-US"/>
            <a:t>Build</a:t>
          </a:r>
        </a:p>
      </dgm:t>
    </dgm:pt>
    <dgm:pt modelId="{352609A6-5C52-4C45-AF4F-4337E6F89109}" type="parTrans" cxnId="{810EA97B-F65B-49C5-B31B-E5AFDD5E32C1}">
      <dgm:prSet/>
      <dgm:spPr/>
      <dgm:t>
        <a:bodyPr/>
        <a:lstStyle/>
        <a:p>
          <a:endParaRPr lang="en-US"/>
        </a:p>
      </dgm:t>
    </dgm:pt>
    <dgm:pt modelId="{76B514BA-FC0E-4F1C-BCAE-5B147BC3A79A}" type="sibTrans" cxnId="{810EA97B-F65B-49C5-B31B-E5AFDD5E32C1}">
      <dgm:prSet/>
      <dgm:spPr/>
      <dgm:t>
        <a:bodyPr/>
        <a:lstStyle/>
        <a:p>
          <a:endParaRPr lang="en-US"/>
        </a:p>
      </dgm:t>
    </dgm:pt>
    <dgm:pt modelId="{ABCA0DD1-E95A-48D8-9505-9AB3DCAD226A}">
      <dgm:prSet/>
      <dgm:spPr/>
      <dgm:t>
        <a:bodyPr/>
        <a:lstStyle/>
        <a:p>
          <a:r>
            <a:rPr lang="en-US"/>
            <a:t>Build term record </a:t>
          </a:r>
        </a:p>
      </dgm:t>
    </dgm:pt>
    <dgm:pt modelId="{A34756B5-1E98-4B84-AB44-A36BB6B8C7EB}" type="parTrans" cxnId="{C1117EDE-2FF3-41E8-99BE-D22597852589}">
      <dgm:prSet/>
      <dgm:spPr/>
      <dgm:t>
        <a:bodyPr/>
        <a:lstStyle/>
        <a:p>
          <a:endParaRPr lang="en-US"/>
        </a:p>
      </dgm:t>
    </dgm:pt>
    <dgm:pt modelId="{05CC9213-01EC-4729-88C1-38BF00640D19}" type="sibTrans" cxnId="{C1117EDE-2FF3-41E8-99BE-D22597852589}">
      <dgm:prSet/>
      <dgm:spPr/>
      <dgm:t>
        <a:bodyPr/>
        <a:lstStyle/>
        <a:p>
          <a:endParaRPr lang="en-US"/>
        </a:p>
      </dgm:t>
    </dgm:pt>
    <dgm:pt modelId="{5278244D-409D-4806-A65D-49E9A0D9D5AE}">
      <dgm:prSet/>
      <dgm:spPr/>
      <dgm:t>
        <a:bodyPr/>
        <a:lstStyle/>
        <a:p>
          <a:r>
            <a:rPr lang="en-US"/>
            <a:t>Hierarchy</a:t>
          </a:r>
        </a:p>
      </dgm:t>
    </dgm:pt>
    <dgm:pt modelId="{82FC4757-752A-45C4-A4C6-1961B9D6B2C2}" type="parTrans" cxnId="{9F57490C-8D6B-4256-B78F-1DBD884A0379}">
      <dgm:prSet/>
      <dgm:spPr/>
      <dgm:t>
        <a:bodyPr/>
        <a:lstStyle/>
        <a:p>
          <a:endParaRPr lang="en-US"/>
        </a:p>
      </dgm:t>
    </dgm:pt>
    <dgm:pt modelId="{26FC5D34-ABB8-4873-BE7C-EAC1F8EE019D}" type="sibTrans" cxnId="{9F57490C-8D6B-4256-B78F-1DBD884A0379}">
      <dgm:prSet/>
      <dgm:spPr/>
      <dgm:t>
        <a:bodyPr/>
        <a:lstStyle/>
        <a:p>
          <a:endParaRPr lang="en-US"/>
        </a:p>
      </dgm:t>
    </dgm:pt>
    <dgm:pt modelId="{A17B6038-ED90-4E45-8590-D7103DC492B7}">
      <dgm:prSet/>
      <dgm:spPr/>
      <dgm:t>
        <a:bodyPr/>
        <a:lstStyle/>
        <a:p>
          <a:r>
            <a:rPr lang="en-US"/>
            <a:t>Equivalence</a:t>
          </a:r>
        </a:p>
      </dgm:t>
    </dgm:pt>
    <dgm:pt modelId="{4F6D34EA-3E26-43C7-AE25-D158EECE3438}" type="parTrans" cxnId="{01688B64-77BF-43A9-8CB3-7FD15C8EF859}">
      <dgm:prSet/>
      <dgm:spPr/>
      <dgm:t>
        <a:bodyPr/>
        <a:lstStyle/>
        <a:p>
          <a:endParaRPr lang="en-US"/>
        </a:p>
      </dgm:t>
    </dgm:pt>
    <dgm:pt modelId="{549D9CD1-EF7C-407E-8012-1E80A4B2BE5A}" type="sibTrans" cxnId="{01688B64-77BF-43A9-8CB3-7FD15C8EF859}">
      <dgm:prSet/>
      <dgm:spPr/>
      <dgm:t>
        <a:bodyPr/>
        <a:lstStyle/>
        <a:p>
          <a:endParaRPr lang="en-US"/>
        </a:p>
      </dgm:t>
    </dgm:pt>
    <dgm:pt modelId="{4AFE0123-C213-4B7A-9A42-5B4EBB7C09BA}">
      <dgm:prSet/>
      <dgm:spPr/>
      <dgm:t>
        <a:bodyPr/>
        <a:lstStyle/>
        <a:p>
          <a:r>
            <a:rPr lang="en-US"/>
            <a:t>Associative</a:t>
          </a:r>
        </a:p>
      </dgm:t>
    </dgm:pt>
    <dgm:pt modelId="{48E98FDC-BEE4-4D88-81F7-954BF01F6F83}" type="parTrans" cxnId="{455947F2-77CA-4E6A-8856-15DE514160D9}">
      <dgm:prSet/>
      <dgm:spPr/>
      <dgm:t>
        <a:bodyPr/>
        <a:lstStyle/>
        <a:p>
          <a:endParaRPr lang="en-US"/>
        </a:p>
      </dgm:t>
    </dgm:pt>
    <dgm:pt modelId="{592B62F7-C570-442E-BB84-02C4F9B9A8A4}" type="sibTrans" cxnId="{455947F2-77CA-4E6A-8856-15DE514160D9}">
      <dgm:prSet/>
      <dgm:spPr/>
      <dgm:t>
        <a:bodyPr/>
        <a:lstStyle/>
        <a:p>
          <a:endParaRPr lang="en-US"/>
        </a:p>
      </dgm:t>
    </dgm:pt>
    <dgm:pt modelId="{8907212B-9F44-A245-9027-B247EA02A4E9}" type="pres">
      <dgm:prSet presAssocID="{5BF1B556-8B1E-4EA3-A1FE-D1B658AAFD0B}" presName="Name0" presStyleCnt="0">
        <dgm:presLayoutVars>
          <dgm:dir/>
          <dgm:animLvl val="lvl"/>
          <dgm:resizeHandles val="exact"/>
        </dgm:presLayoutVars>
      </dgm:prSet>
      <dgm:spPr/>
    </dgm:pt>
    <dgm:pt modelId="{FE811596-6CBB-6D4B-9E53-78974282E101}" type="pres">
      <dgm:prSet presAssocID="{4E496239-7CED-42B8-A2EA-BE2CA754284F}" presName="composite" presStyleCnt="0"/>
      <dgm:spPr/>
    </dgm:pt>
    <dgm:pt modelId="{C8BDC1D2-93A6-1448-BDB1-1B3D6A151FFC}" type="pres">
      <dgm:prSet presAssocID="{4E496239-7CED-42B8-A2EA-BE2CA754284F}" presName="parTx" presStyleLbl="alignNode1" presStyleIdx="0" presStyleCnt="4">
        <dgm:presLayoutVars>
          <dgm:chMax val="0"/>
          <dgm:chPref val="0"/>
        </dgm:presLayoutVars>
      </dgm:prSet>
      <dgm:spPr/>
    </dgm:pt>
    <dgm:pt modelId="{B8EB6726-50BA-6D47-9F6A-C13CF340DBAC}" type="pres">
      <dgm:prSet presAssocID="{4E496239-7CED-42B8-A2EA-BE2CA754284F}" presName="desTx" presStyleLbl="alignAccFollowNode1" presStyleIdx="0" presStyleCnt="4">
        <dgm:presLayoutVars/>
      </dgm:prSet>
      <dgm:spPr/>
    </dgm:pt>
    <dgm:pt modelId="{D649458D-3610-7A46-8EFB-0338B30098A8}" type="pres">
      <dgm:prSet presAssocID="{0376199D-0EAA-48DA-8384-E1DAA59906CA}" presName="space" presStyleCnt="0"/>
      <dgm:spPr/>
    </dgm:pt>
    <dgm:pt modelId="{167F4C9D-024F-4348-8ED2-F5834554D20C}" type="pres">
      <dgm:prSet presAssocID="{0BB376A7-49F9-43F4-8EA0-953BE3D6112B}" presName="composite" presStyleCnt="0"/>
      <dgm:spPr/>
    </dgm:pt>
    <dgm:pt modelId="{9B5D2452-F131-5047-AEA4-C0CA8CA75581}" type="pres">
      <dgm:prSet presAssocID="{0BB376A7-49F9-43F4-8EA0-953BE3D6112B}" presName="parTx" presStyleLbl="alignNode1" presStyleIdx="1" presStyleCnt="4">
        <dgm:presLayoutVars>
          <dgm:chMax val="0"/>
          <dgm:chPref val="0"/>
        </dgm:presLayoutVars>
      </dgm:prSet>
      <dgm:spPr/>
    </dgm:pt>
    <dgm:pt modelId="{2C1C01B4-9249-8B4A-97F7-7AB24B9C2A45}" type="pres">
      <dgm:prSet presAssocID="{0BB376A7-49F9-43F4-8EA0-953BE3D6112B}" presName="desTx" presStyleLbl="alignAccFollowNode1" presStyleIdx="1" presStyleCnt="4">
        <dgm:presLayoutVars/>
      </dgm:prSet>
      <dgm:spPr/>
    </dgm:pt>
    <dgm:pt modelId="{278FD204-94CA-9443-BF07-3539C9CFBD40}" type="pres">
      <dgm:prSet presAssocID="{4294CE96-B3BA-4610-9BEA-95C953F8FC6F}" presName="space" presStyleCnt="0"/>
      <dgm:spPr/>
    </dgm:pt>
    <dgm:pt modelId="{6DED6923-8C39-7A4F-BD21-CCE678DBA54C}" type="pres">
      <dgm:prSet presAssocID="{E8AA3E26-79C8-4080-8E8A-66326900CC52}" presName="composite" presStyleCnt="0"/>
      <dgm:spPr/>
    </dgm:pt>
    <dgm:pt modelId="{60671D6B-9AAB-B049-9251-A6B487748E9F}" type="pres">
      <dgm:prSet presAssocID="{E8AA3E26-79C8-4080-8E8A-66326900CC52}" presName="parTx" presStyleLbl="alignNode1" presStyleIdx="2" presStyleCnt="4">
        <dgm:presLayoutVars>
          <dgm:chMax val="0"/>
          <dgm:chPref val="0"/>
        </dgm:presLayoutVars>
      </dgm:prSet>
      <dgm:spPr/>
    </dgm:pt>
    <dgm:pt modelId="{3CE6A7FD-DF86-6E4C-A022-469539C109C9}" type="pres">
      <dgm:prSet presAssocID="{E8AA3E26-79C8-4080-8E8A-66326900CC52}" presName="desTx" presStyleLbl="alignAccFollowNode1" presStyleIdx="2" presStyleCnt="4">
        <dgm:presLayoutVars/>
      </dgm:prSet>
      <dgm:spPr/>
    </dgm:pt>
    <dgm:pt modelId="{54144EEC-3ECE-154F-9DF5-EFBD67B13550}" type="pres">
      <dgm:prSet presAssocID="{79B023AA-CCE6-4910-956C-0E69498EAD55}" presName="space" presStyleCnt="0"/>
      <dgm:spPr/>
    </dgm:pt>
    <dgm:pt modelId="{DDED7033-8917-B343-BCD6-B67E53121724}" type="pres">
      <dgm:prSet presAssocID="{EFF76CD0-6315-435F-8705-3E6D0A079AC5}" presName="composite" presStyleCnt="0"/>
      <dgm:spPr/>
    </dgm:pt>
    <dgm:pt modelId="{6440A3E1-BEE4-3641-A388-7A7DE79FA516}" type="pres">
      <dgm:prSet presAssocID="{EFF76CD0-6315-435F-8705-3E6D0A079AC5}" presName="parTx" presStyleLbl="alignNode1" presStyleIdx="3" presStyleCnt="4">
        <dgm:presLayoutVars>
          <dgm:chMax val="0"/>
          <dgm:chPref val="0"/>
        </dgm:presLayoutVars>
      </dgm:prSet>
      <dgm:spPr/>
    </dgm:pt>
    <dgm:pt modelId="{419090E1-C94B-004F-9FA2-8E22C6418EE1}" type="pres">
      <dgm:prSet presAssocID="{EFF76CD0-6315-435F-8705-3E6D0A079AC5}" presName="desTx" presStyleLbl="alignAccFollowNode1" presStyleIdx="3" presStyleCnt="4">
        <dgm:presLayoutVars/>
      </dgm:prSet>
      <dgm:spPr/>
    </dgm:pt>
  </dgm:ptLst>
  <dgm:cxnLst>
    <dgm:cxn modelId="{9CE6E907-A90D-C041-806C-FCF3B76BED02}" type="presOf" srcId="{A17B6038-ED90-4E45-8590-D7103DC492B7}" destId="{419090E1-C94B-004F-9FA2-8E22C6418EE1}" srcOrd="0" destOrd="2" presId="urn:microsoft.com/office/officeart/2016/7/layout/HorizontalActionList"/>
    <dgm:cxn modelId="{9F57490C-8D6B-4256-B78F-1DBD884A0379}" srcId="{ABCA0DD1-E95A-48D8-9505-9AB3DCAD226A}" destId="{5278244D-409D-4806-A65D-49E9A0D9D5AE}" srcOrd="0" destOrd="0" parTransId="{82FC4757-752A-45C4-A4C6-1961B9D6B2C2}" sibTransId="{26FC5D34-ABB8-4873-BE7C-EAC1F8EE019D}"/>
    <dgm:cxn modelId="{E9B5DD1C-5C9C-3049-943F-85BFCA64B37A}" type="presOf" srcId="{B70DDA07-9C56-454A-9CB9-63C34B938D7F}" destId="{3CE6A7FD-DF86-6E4C-A022-469539C109C9}" srcOrd="0" destOrd="0" presId="urn:microsoft.com/office/officeart/2016/7/layout/HorizontalActionList"/>
    <dgm:cxn modelId="{D3CA5A20-F60E-438A-A637-BD1A152EC443}" srcId="{5BF1B556-8B1E-4EA3-A1FE-D1B658AAFD0B}" destId="{4E496239-7CED-42B8-A2EA-BE2CA754284F}" srcOrd="0" destOrd="0" parTransId="{59A5BF02-E70B-4B9C-BC0B-A02BD3E87DF1}" sibTransId="{0376199D-0EAA-48DA-8384-E1DAA59906CA}"/>
    <dgm:cxn modelId="{D7709D33-421C-F44B-B79E-01073723F375}" type="presOf" srcId="{E8AA3E26-79C8-4080-8E8A-66326900CC52}" destId="{60671D6B-9AAB-B049-9251-A6B487748E9F}" srcOrd="0" destOrd="0" presId="urn:microsoft.com/office/officeart/2016/7/layout/HorizontalActionList"/>
    <dgm:cxn modelId="{77B5F93A-73E1-1843-A1BB-B996B7099D06}" type="presOf" srcId="{4E496239-7CED-42B8-A2EA-BE2CA754284F}" destId="{C8BDC1D2-93A6-1448-BDB1-1B3D6A151FFC}" srcOrd="0" destOrd="0" presId="urn:microsoft.com/office/officeart/2016/7/layout/HorizontalActionList"/>
    <dgm:cxn modelId="{DB7A8854-CAB8-A947-851A-4D1AB4E58996}" type="presOf" srcId="{38475285-60E2-4C1F-875C-23BDCCEA8D40}" destId="{2C1C01B4-9249-8B4A-97F7-7AB24B9C2A45}" srcOrd="0" destOrd="0" presId="urn:microsoft.com/office/officeart/2016/7/layout/HorizontalActionList"/>
    <dgm:cxn modelId="{01688B64-77BF-43A9-8CB3-7FD15C8EF859}" srcId="{ABCA0DD1-E95A-48D8-9505-9AB3DCAD226A}" destId="{A17B6038-ED90-4E45-8590-D7103DC492B7}" srcOrd="1" destOrd="0" parTransId="{4F6D34EA-3E26-43C7-AE25-D158EECE3438}" sibTransId="{549D9CD1-EF7C-407E-8012-1E80A4B2BE5A}"/>
    <dgm:cxn modelId="{5C7CF169-5D98-C54C-871C-19B5CF6D8A95}" type="presOf" srcId="{0BB376A7-49F9-43F4-8EA0-953BE3D6112B}" destId="{9B5D2452-F131-5047-AEA4-C0CA8CA75581}" srcOrd="0" destOrd="0" presId="urn:microsoft.com/office/officeart/2016/7/layout/HorizontalActionList"/>
    <dgm:cxn modelId="{868C216B-E626-B244-B1A3-C2E1097F3158}" type="presOf" srcId="{ABCA0DD1-E95A-48D8-9505-9AB3DCAD226A}" destId="{419090E1-C94B-004F-9FA2-8E22C6418EE1}" srcOrd="0" destOrd="0" presId="urn:microsoft.com/office/officeart/2016/7/layout/HorizontalActionList"/>
    <dgm:cxn modelId="{810EA97B-F65B-49C5-B31B-E5AFDD5E32C1}" srcId="{5BF1B556-8B1E-4EA3-A1FE-D1B658AAFD0B}" destId="{EFF76CD0-6315-435F-8705-3E6D0A079AC5}" srcOrd="3" destOrd="0" parTransId="{352609A6-5C52-4C45-AF4F-4337E6F89109}" sibTransId="{76B514BA-FC0E-4F1C-BCAE-5B147BC3A79A}"/>
    <dgm:cxn modelId="{39F47896-667F-4CA7-94DB-6F79939E5F8E}" srcId="{E8AA3E26-79C8-4080-8E8A-66326900CC52}" destId="{B70DDA07-9C56-454A-9CB9-63C34B938D7F}" srcOrd="0" destOrd="0" parTransId="{CA1D3525-D1D2-46C9-B1B3-2A4428F10C95}" sibTransId="{57DAFFEF-7FC7-446B-9F38-D610576F5A33}"/>
    <dgm:cxn modelId="{36C7B1A8-70D8-384F-9DDA-C3A3AC5E7F31}" type="presOf" srcId="{4AFE0123-C213-4B7A-9A42-5B4EBB7C09BA}" destId="{419090E1-C94B-004F-9FA2-8E22C6418EE1}" srcOrd="0" destOrd="3" presId="urn:microsoft.com/office/officeart/2016/7/layout/HorizontalActionList"/>
    <dgm:cxn modelId="{0F1A90C9-1DF0-3148-914F-C4388C93F005}" type="presOf" srcId="{EFF76CD0-6315-435F-8705-3E6D0A079AC5}" destId="{6440A3E1-BEE4-3641-A388-7A7DE79FA516}" srcOrd="0" destOrd="0" presId="urn:microsoft.com/office/officeart/2016/7/layout/HorizontalActionList"/>
    <dgm:cxn modelId="{D6DDE8CD-8259-D242-A7AF-1EB0DD2C8EAB}" type="presOf" srcId="{5BF1B556-8B1E-4EA3-A1FE-D1B658AAFD0B}" destId="{8907212B-9F44-A245-9027-B247EA02A4E9}" srcOrd="0" destOrd="0" presId="urn:microsoft.com/office/officeart/2016/7/layout/HorizontalActionList"/>
    <dgm:cxn modelId="{3EC6DFCE-A7D1-9D49-8EE0-2F7D29A2E510}" type="presOf" srcId="{57DED62F-DEC6-4D8D-8B27-BA41D16E1FA1}" destId="{B8EB6726-50BA-6D47-9F6A-C13CF340DBAC}" srcOrd="0" destOrd="0" presId="urn:microsoft.com/office/officeart/2016/7/layout/HorizontalActionList"/>
    <dgm:cxn modelId="{65A459D2-5DCB-4ECA-8FF9-BD3AF74899CB}" srcId="{5BF1B556-8B1E-4EA3-A1FE-D1B658AAFD0B}" destId="{E8AA3E26-79C8-4080-8E8A-66326900CC52}" srcOrd="2" destOrd="0" parTransId="{279BFD88-E3B7-4F9B-A056-FA7AA3D03372}" sibTransId="{79B023AA-CCE6-4910-956C-0E69498EAD55}"/>
    <dgm:cxn modelId="{790A8DDD-1920-4083-9B7D-CB7FB84117FF}" srcId="{5BF1B556-8B1E-4EA3-A1FE-D1B658AAFD0B}" destId="{0BB376A7-49F9-43F4-8EA0-953BE3D6112B}" srcOrd="1" destOrd="0" parTransId="{CB605281-227F-4CE1-A845-E15AE67B1A73}" sibTransId="{4294CE96-B3BA-4610-9BEA-95C953F8FC6F}"/>
    <dgm:cxn modelId="{37F30ADE-3BFD-D746-9AA4-496EE0B24ED1}" type="presOf" srcId="{5278244D-409D-4806-A65D-49E9A0D9D5AE}" destId="{419090E1-C94B-004F-9FA2-8E22C6418EE1}" srcOrd="0" destOrd="1" presId="urn:microsoft.com/office/officeart/2016/7/layout/HorizontalActionList"/>
    <dgm:cxn modelId="{C1117EDE-2FF3-41E8-99BE-D22597852589}" srcId="{EFF76CD0-6315-435F-8705-3E6D0A079AC5}" destId="{ABCA0DD1-E95A-48D8-9505-9AB3DCAD226A}" srcOrd="0" destOrd="0" parTransId="{A34756B5-1E98-4B84-AB44-A36BB6B8C7EB}" sibTransId="{05CC9213-01EC-4729-88C1-38BF00640D19}"/>
    <dgm:cxn modelId="{249879E0-09FF-4B01-AB16-77931D8085FC}" srcId="{0BB376A7-49F9-43F4-8EA0-953BE3D6112B}" destId="{38475285-60E2-4C1F-875C-23BDCCEA8D40}" srcOrd="0" destOrd="0" parTransId="{1C497A4B-3C93-4A58-A2E1-61DECF754A3F}" sibTransId="{53AFF890-A78C-4A48-907D-2282EE25C915}"/>
    <dgm:cxn modelId="{455947F2-77CA-4E6A-8856-15DE514160D9}" srcId="{ABCA0DD1-E95A-48D8-9505-9AB3DCAD226A}" destId="{4AFE0123-C213-4B7A-9A42-5B4EBB7C09BA}" srcOrd="2" destOrd="0" parTransId="{48E98FDC-BEE4-4D88-81F7-954BF01F6F83}" sibTransId="{592B62F7-C570-442E-BB84-02C4F9B9A8A4}"/>
    <dgm:cxn modelId="{F9B08FFA-02BB-4D9A-A7FB-847DA18A63E4}" srcId="{4E496239-7CED-42B8-A2EA-BE2CA754284F}" destId="{57DED62F-DEC6-4D8D-8B27-BA41D16E1FA1}" srcOrd="0" destOrd="0" parTransId="{60CE0D28-F84E-4793-8818-D7DF0523D3B6}" sibTransId="{0A6B075D-3DD3-452F-9800-CA6C0C52E7C9}"/>
    <dgm:cxn modelId="{11FC2B81-3909-0540-81E3-44BA90B9C111}" type="presParOf" srcId="{8907212B-9F44-A245-9027-B247EA02A4E9}" destId="{FE811596-6CBB-6D4B-9E53-78974282E101}" srcOrd="0" destOrd="0" presId="urn:microsoft.com/office/officeart/2016/7/layout/HorizontalActionList"/>
    <dgm:cxn modelId="{33CCA1F2-9557-FB4A-8B66-3135CF70F0F2}" type="presParOf" srcId="{FE811596-6CBB-6D4B-9E53-78974282E101}" destId="{C8BDC1D2-93A6-1448-BDB1-1B3D6A151FFC}" srcOrd="0" destOrd="0" presId="urn:microsoft.com/office/officeart/2016/7/layout/HorizontalActionList"/>
    <dgm:cxn modelId="{E1376F55-DB17-344B-A2FF-AA1AB4670411}" type="presParOf" srcId="{FE811596-6CBB-6D4B-9E53-78974282E101}" destId="{B8EB6726-50BA-6D47-9F6A-C13CF340DBAC}" srcOrd="1" destOrd="0" presId="urn:microsoft.com/office/officeart/2016/7/layout/HorizontalActionList"/>
    <dgm:cxn modelId="{CC6D0BDF-9844-3742-923F-7CCD78DB9513}" type="presParOf" srcId="{8907212B-9F44-A245-9027-B247EA02A4E9}" destId="{D649458D-3610-7A46-8EFB-0338B30098A8}" srcOrd="1" destOrd="0" presId="urn:microsoft.com/office/officeart/2016/7/layout/HorizontalActionList"/>
    <dgm:cxn modelId="{0C382C8F-3B0A-2F49-986F-934C6FF197E1}" type="presParOf" srcId="{8907212B-9F44-A245-9027-B247EA02A4E9}" destId="{167F4C9D-024F-4348-8ED2-F5834554D20C}" srcOrd="2" destOrd="0" presId="urn:microsoft.com/office/officeart/2016/7/layout/HorizontalActionList"/>
    <dgm:cxn modelId="{34D5D6B0-67E2-0A4C-AC42-45D5A1EBFF48}" type="presParOf" srcId="{167F4C9D-024F-4348-8ED2-F5834554D20C}" destId="{9B5D2452-F131-5047-AEA4-C0CA8CA75581}" srcOrd="0" destOrd="0" presId="urn:microsoft.com/office/officeart/2016/7/layout/HorizontalActionList"/>
    <dgm:cxn modelId="{8C42C094-7F88-9C46-B1B1-2B6F54F591B1}" type="presParOf" srcId="{167F4C9D-024F-4348-8ED2-F5834554D20C}" destId="{2C1C01B4-9249-8B4A-97F7-7AB24B9C2A45}" srcOrd="1" destOrd="0" presId="urn:microsoft.com/office/officeart/2016/7/layout/HorizontalActionList"/>
    <dgm:cxn modelId="{7E0C7729-BBAA-484E-8F17-2B1F0C6C8602}" type="presParOf" srcId="{8907212B-9F44-A245-9027-B247EA02A4E9}" destId="{278FD204-94CA-9443-BF07-3539C9CFBD40}" srcOrd="3" destOrd="0" presId="urn:microsoft.com/office/officeart/2016/7/layout/HorizontalActionList"/>
    <dgm:cxn modelId="{2D8D61ED-5AF4-C044-80EF-4336806BA62B}" type="presParOf" srcId="{8907212B-9F44-A245-9027-B247EA02A4E9}" destId="{6DED6923-8C39-7A4F-BD21-CCE678DBA54C}" srcOrd="4" destOrd="0" presId="urn:microsoft.com/office/officeart/2016/7/layout/HorizontalActionList"/>
    <dgm:cxn modelId="{DEDD202F-9FE3-CB48-842C-39EA5298DB03}" type="presParOf" srcId="{6DED6923-8C39-7A4F-BD21-CCE678DBA54C}" destId="{60671D6B-9AAB-B049-9251-A6B487748E9F}" srcOrd="0" destOrd="0" presId="urn:microsoft.com/office/officeart/2016/7/layout/HorizontalActionList"/>
    <dgm:cxn modelId="{AF19B86C-0AF2-C944-9235-5EA8AF24A8A7}" type="presParOf" srcId="{6DED6923-8C39-7A4F-BD21-CCE678DBA54C}" destId="{3CE6A7FD-DF86-6E4C-A022-469539C109C9}" srcOrd="1" destOrd="0" presId="urn:microsoft.com/office/officeart/2016/7/layout/HorizontalActionList"/>
    <dgm:cxn modelId="{2778BB08-5E71-B743-9E2D-5E7352C12BE9}" type="presParOf" srcId="{8907212B-9F44-A245-9027-B247EA02A4E9}" destId="{54144EEC-3ECE-154F-9DF5-EFBD67B13550}" srcOrd="5" destOrd="0" presId="urn:microsoft.com/office/officeart/2016/7/layout/HorizontalActionList"/>
    <dgm:cxn modelId="{9C203034-EF88-5F4C-BC2C-B3E0252A4171}" type="presParOf" srcId="{8907212B-9F44-A245-9027-B247EA02A4E9}" destId="{DDED7033-8917-B343-BCD6-B67E53121724}" srcOrd="6" destOrd="0" presId="urn:microsoft.com/office/officeart/2016/7/layout/HorizontalActionList"/>
    <dgm:cxn modelId="{766FF363-1E62-A148-A423-51BF4E09936A}" type="presParOf" srcId="{DDED7033-8917-B343-BCD6-B67E53121724}" destId="{6440A3E1-BEE4-3641-A388-7A7DE79FA516}" srcOrd="0" destOrd="0" presId="urn:microsoft.com/office/officeart/2016/7/layout/HorizontalActionList"/>
    <dgm:cxn modelId="{77BFC3B5-5D8B-E744-8607-2B2D3CC4491B}" type="presParOf" srcId="{DDED7033-8917-B343-BCD6-B67E53121724}" destId="{419090E1-C94B-004F-9FA2-8E22C6418EE1}"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D999CF-9B4E-4689-8E56-D8D328FD0F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33F9B1-B5E2-4FB7-9ED5-C9F636A08D1B}">
      <dgm:prSet/>
      <dgm:spPr/>
      <dgm:t>
        <a:bodyPr/>
        <a:lstStyle/>
        <a:p>
          <a:r>
            <a:rPr lang="en-US"/>
            <a:t>Search Priority Using the Thesaurus terms</a:t>
          </a:r>
        </a:p>
      </dgm:t>
    </dgm:pt>
    <dgm:pt modelId="{C116E2DD-0153-40AA-ACEB-513D53DEC986}" type="parTrans" cxnId="{D383C7D9-8020-4A3B-AD82-CE3766848FF2}">
      <dgm:prSet/>
      <dgm:spPr/>
      <dgm:t>
        <a:bodyPr/>
        <a:lstStyle/>
        <a:p>
          <a:endParaRPr lang="en-US"/>
        </a:p>
      </dgm:t>
    </dgm:pt>
    <dgm:pt modelId="{0C628F27-FA72-46ED-812D-84C9E12405DB}" type="sibTrans" cxnId="{D383C7D9-8020-4A3B-AD82-CE3766848FF2}">
      <dgm:prSet/>
      <dgm:spPr/>
      <dgm:t>
        <a:bodyPr/>
        <a:lstStyle/>
        <a:p>
          <a:endParaRPr lang="en-US"/>
        </a:p>
      </dgm:t>
    </dgm:pt>
    <dgm:pt modelId="{21EBACC2-4235-4DF1-936B-E96511336D0E}">
      <dgm:prSet/>
      <dgm:spPr/>
      <dgm:t>
        <a:bodyPr/>
        <a:lstStyle/>
        <a:p>
          <a:r>
            <a:rPr lang="en-US"/>
            <a:t>Better precision and recall in search</a:t>
          </a:r>
        </a:p>
      </dgm:t>
    </dgm:pt>
    <dgm:pt modelId="{A31348BF-08BE-4583-974A-9CF23357F9C7}" type="parTrans" cxnId="{9847AD94-AF60-4206-B69F-A84763331299}">
      <dgm:prSet/>
      <dgm:spPr/>
      <dgm:t>
        <a:bodyPr/>
        <a:lstStyle/>
        <a:p>
          <a:endParaRPr lang="en-US"/>
        </a:p>
      </dgm:t>
    </dgm:pt>
    <dgm:pt modelId="{10BCCF9B-0D48-4424-9ED3-094C7E70EBDC}" type="sibTrans" cxnId="{9847AD94-AF60-4206-B69F-A84763331299}">
      <dgm:prSet/>
      <dgm:spPr/>
      <dgm:t>
        <a:bodyPr/>
        <a:lstStyle/>
        <a:p>
          <a:endParaRPr lang="en-US"/>
        </a:p>
      </dgm:t>
    </dgm:pt>
    <dgm:pt modelId="{5E130072-10FE-4A6F-8649-C130E452A84A}">
      <dgm:prSet/>
      <dgm:spPr/>
      <dgm:t>
        <a:bodyPr/>
        <a:lstStyle/>
        <a:p>
          <a:r>
            <a:rPr lang="en-US"/>
            <a:t>No false presentations</a:t>
          </a:r>
        </a:p>
      </dgm:t>
    </dgm:pt>
    <dgm:pt modelId="{4E67379F-4886-49CB-BBE9-4836ED63C8E5}" type="parTrans" cxnId="{84965C55-17B8-4FD5-B022-44D7881184E4}">
      <dgm:prSet/>
      <dgm:spPr/>
      <dgm:t>
        <a:bodyPr/>
        <a:lstStyle/>
        <a:p>
          <a:endParaRPr lang="en-US"/>
        </a:p>
      </dgm:t>
    </dgm:pt>
    <dgm:pt modelId="{D94A3D64-EC6A-4D7C-8898-60D4822D3E27}" type="sibTrans" cxnId="{84965C55-17B8-4FD5-B022-44D7881184E4}">
      <dgm:prSet/>
      <dgm:spPr/>
      <dgm:t>
        <a:bodyPr/>
        <a:lstStyle/>
        <a:p>
          <a:endParaRPr lang="en-US"/>
        </a:p>
      </dgm:t>
    </dgm:pt>
    <dgm:pt modelId="{EDC27D2B-E283-4B23-B00D-49667F6B21F3}">
      <dgm:prSet/>
      <dgm:spPr/>
      <dgm:t>
        <a:bodyPr/>
        <a:lstStyle/>
        <a:p>
          <a:r>
            <a:rPr lang="en-US" dirty="0"/>
            <a:t>Insures full coverage of publications</a:t>
          </a:r>
        </a:p>
      </dgm:t>
    </dgm:pt>
    <dgm:pt modelId="{26B6452E-A63D-474D-BF06-243CE41B9FF9}" type="parTrans" cxnId="{D5C43FF0-3687-409E-A1B7-BD70127D07E5}">
      <dgm:prSet/>
      <dgm:spPr/>
      <dgm:t>
        <a:bodyPr/>
        <a:lstStyle/>
        <a:p>
          <a:endParaRPr lang="en-US"/>
        </a:p>
      </dgm:t>
    </dgm:pt>
    <dgm:pt modelId="{15C5A7B3-E1DD-45EE-9619-D5484A04D142}" type="sibTrans" cxnId="{D5C43FF0-3687-409E-A1B7-BD70127D07E5}">
      <dgm:prSet/>
      <dgm:spPr/>
      <dgm:t>
        <a:bodyPr/>
        <a:lstStyle/>
        <a:p>
          <a:endParaRPr lang="en-US"/>
        </a:p>
      </dgm:t>
    </dgm:pt>
    <dgm:pt modelId="{D741A06C-6B77-4BE6-8FE1-B79D0345F71F}">
      <dgm:prSet/>
      <dgm:spPr/>
      <dgm:t>
        <a:bodyPr/>
        <a:lstStyle/>
        <a:p>
          <a:r>
            <a:rPr lang="en-US"/>
            <a:t>Synonymy fully expanded to match the thesaurus</a:t>
          </a:r>
        </a:p>
      </dgm:t>
    </dgm:pt>
    <dgm:pt modelId="{04FE3517-7DF5-4BE8-A2D7-3311BDC2DB6A}" type="parTrans" cxnId="{44935488-17B1-4891-8F91-77DE11DA3284}">
      <dgm:prSet/>
      <dgm:spPr/>
      <dgm:t>
        <a:bodyPr/>
        <a:lstStyle/>
        <a:p>
          <a:endParaRPr lang="en-US"/>
        </a:p>
      </dgm:t>
    </dgm:pt>
    <dgm:pt modelId="{6D648AF7-F882-45CF-A944-E6AEDE4E5EDD}" type="sibTrans" cxnId="{44935488-17B1-4891-8F91-77DE11DA3284}">
      <dgm:prSet/>
      <dgm:spPr/>
      <dgm:t>
        <a:bodyPr/>
        <a:lstStyle/>
        <a:p>
          <a:endParaRPr lang="en-US"/>
        </a:p>
      </dgm:t>
    </dgm:pt>
    <dgm:pt modelId="{DD54B698-B3D0-4E58-A8F8-65C99A84965E}">
      <dgm:prSet/>
      <dgm:spPr/>
      <dgm:t>
        <a:bodyPr/>
        <a:lstStyle/>
        <a:p>
          <a:r>
            <a:rPr lang="en-US"/>
            <a:t>Searches the thesaurus terms first on the tagged documents</a:t>
          </a:r>
        </a:p>
      </dgm:t>
    </dgm:pt>
    <dgm:pt modelId="{C0F6F906-4794-46CC-9893-1FCA85F1A055}" type="parTrans" cxnId="{87805572-244A-4376-9FAA-8741907AD1A4}">
      <dgm:prSet/>
      <dgm:spPr/>
      <dgm:t>
        <a:bodyPr/>
        <a:lstStyle/>
        <a:p>
          <a:endParaRPr lang="en-US"/>
        </a:p>
      </dgm:t>
    </dgm:pt>
    <dgm:pt modelId="{DAB1B796-CD4D-4E6E-B769-0DD135FECCE0}" type="sibTrans" cxnId="{87805572-244A-4376-9FAA-8741907AD1A4}">
      <dgm:prSet/>
      <dgm:spPr/>
      <dgm:t>
        <a:bodyPr/>
        <a:lstStyle/>
        <a:p>
          <a:endParaRPr lang="en-US"/>
        </a:p>
      </dgm:t>
    </dgm:pt>
    <dgm:pt modelId="{ADC890D3-21AA-41A7-BC90-0BB039916161}">
      <dgm:prSet/>
      <dgm:spPr/>
      <dgm:t>
        <a:bodyPr/>
        <a:lstStyle/>
        <a:p>
          <a:r>
            <a:rPr lang="en-US"/>
            <a:t>Triple store leverage</a:t>
          </a:r>
        </a:p>
      </dgm:t>
    </dgm:pt>
    <dgm:pt modelId="{0323F45F-D0F7-42BE-95DB-E0B883ED0BAA}" type="parTrans" cxnId="{FD7B9EB5-448D-4472-888C-3FB37B70AF67}">
      <dgm:prSet/>
      <dgm:spPr/>
      <dgm:t>
        <a:bodyPr/>
        <a:lstStyle/>
        <a:p>
          <a:endParaRPr lang="en-US"/>
        </a:p>
      </dgm:t>
    </dgm:pt>
    <dgm:pt modelId="{4E349595-E6EB-4E1B-93DD-B9396D2863AF}" type="sibTrans" cxnId="{FD7B9EB5-448D-4472-888C-3FB37B70AF67}">
      <dgm:prSet/>
      <dgm:spPr/>
      <dgm:t>
        <a:bodyPr/>
        <a:lstStyle/>
        <a:p>
          <a:endParaRPr lang="en-US"/>
        </a:p>
      </dgm:t>
    </dgm:pt>
    <dgm:pt modelId="{16FCB5DC-1856-401F-BC27-0B15F7042375}">
      <dgm:prSet/>
      <dgm:spPr/>
      <dgm:t>
        <a:bodyPr/>
        <a:lstStyle/>
        <a:p>
          <a:r>
            <a:rPr lang="en-US"/>
            <a:t>Provide new connection options in search</a:t>
          </a:r>
        </a:p>
      </dgm:t>
    </dgm:pt>
    <dgm:pt modelId="{5D462974-51B0-47CC-98AB-19F48E5455EC}" type="parTrans" cxnId="{7BFBB4C6-9309-471A-B023-D063A77F61EF}">
      <dgm:prSet/>
      <dgm:spPr/>
      <dgm:t>
        <a:bodyPr/>
        <a:lstStyle/>
        <a:p>
          <a:endParaRPr lang="en-US"/>
        </a:p>
      </dgm:t>
    </dgm:pt>
    <dgm:pt modelId="{CD88F1A1-579D-4A93-A4B9-103B85738076}" type="sibTrans" cxnId="{7BFBB4C6-9309-471A-B023-D063A77F61EF}">
      <dgm:prSet/>
      <dgm:spPr/>
      <dgm:t>
        <a:bodyPr/>
        <a:lstStyle/>
        <a:p>
          <a:endParaRPr lang="en-US"/>
        </a:p>
      </dgm:t>
    </dgm:pt>
    <dgm:pt modelId="{77B468E7-7F4A-437C-A3D9-5CB099E451CD}">
      <dgm:prSet/>
      <dgm:spPr/>
      <dgm:t>
        <a:bodyPr/>
        <a:lstStyle/>
        <a:p>
          <a:r>
            <a:rPr lang="en-US"/>
            <a:t>Expand the connections users can make</a:t>
          </a:r>
        </a:p>
      </dgm:t>
    </dgm:pt>
    <dgm:pt modelId="{443D0819-96BE-4410-B990-8EA08AD12AF7}" type="parTrans" cxnId="{4DB9F5CD-E0E7-4088-B352-C518EA3AEB08}">
      <dgm:prSet/>
      <dgm:spPr/>
      <dgm:t>
        <a:bodyPr/>
        <a:lstStyle/>
        <a:p>
          <a:endParaRPr lang="en-US"/>
        </a:p>
      </dgm:t>
    </dgm:pt>
    <dgm:pt modelId="{3037AF56-9FD4-4DF8-B650-E1B6711624AC}" type="sibTrans" cxnId="{4DB9F5CD-E0E7-4088-B352-C518EA3AEB08}">
      <dgm:prSet/>
      <dgm:spPr/>
      <dgm:t>
        <a:bodyPr/>
        <a:lstStyle/>
        <a:p>
          <a:endParaRPr lang="en-US"/>
        </a:p>
      </dgm:t>
    </dgm:pt>
    <dgm:pt modelId="{CEC5213E-02A4-4E6E-8D78-382537A904F3}">
      <dgm:prSet/>
      <dgm:spPr/>
      <dgm:t>
        <a:bodyPr/>
        <a:lstStyle/>
        <a:p>
          <a:r>
            <a:rPr lang="en-US"/>
            <a:t>Knowledge graph presentations for an expanded user experience</a:t>
          </a:r>
        </a:p>
      </dgm:t>
    </dgm:pt>
    <dgm:pt modelId="{F2563D6D-57D0-434B-A55B-C80FE150E730}" type="parTrans" cxnId="{6DC97908-1DD9-4DE3-AD00-55D0CAB3A859}">
      <dgm:prSet/>
      <dgm:spPr/>
      <dgm:t>
        <a:bodyPr/>
        <a:lstStyle/>
        <a:p>
          <a:endParaRPr lang="en-US"/>
        </a:p>
      </dgm:t>
    </dgm:pt>
    <dgm:pt modelId="{88351AAD-57A2-40CB-BD1F-A207414CAF89}" type="sibTrans" cxnId="{6DC97908-1DD9-4DE3-AD00-55D0CAB3A859}">
      <dgm:prSet/>
      <dgm:spPr/>
      <dgm:t>
        <a:bodyPr/>
        <a:lstStyle/>
        <a:p>
          <a:endParaRPr lang="en-US"/>
        </a:p>
      </dgm:t>
    </dgm:pt>
    <dgm:pt modelId="{9702B8AE-3432-4843-985C-5FEB5E4A835F}">
      <dgm:prSet/>
      <dgm:spPr/>
      <dgm:t>
        <a:bodyPr/>
        <a:lstStyle/>
        <a:p>
          <a:r>
            <a:rPr lang="en-US"/>
            <a:t>Integration first with the current user interface</a:t>
          </a:r>
        </a:p>
      </dgm:t>
    </dgm:pt>
    <dgm:pt modelId="{320969A5-9566-4ECD-B1C1-2A6D6674AE1A}" type="parTrans" cxnId="{32D9F35B-8501-491D-B67E-6F9C60B2AA1A}">
      <dgm:prSet/>
      <dgm:spPr/>
      <dgm:t>
        <a:bodyPr/>
        <a:lstStyle/>
        <a:p>
          <a:endParaRPr lang="en-US"/>
        </a:p>
      </dgm:t>
    </dgm:pt>
    <dgm:pt modelId="{B87E2ABC-479B-4ECE-BB22-B32E9EC71507}" type="sibTrans" cxnId="{32D9F35B-8501-491D-B67E-6F9C60B2AA1A}">
      <dgm:prSet/>
      <dgm:spPr/>
      <dgm:t>
        <a:bodyPr/>
        <a:lstStyle/>
        <a:p>
          <a:endParaRPr lang="en-US"/>
        </a:p>
      </dgm:t>
    </dgm:pt>
    <dgm:pt modelId="{7E8717C7-2C3B-4D79-97C1-C53F1403CCCF}">
      <dgm:prSet/>
      <dgm:spPr/>
      <dgm:t>
        <a:bodyPr/>
        <a:lstStyle/>
        <a:p>
          <a:r>
            <a:rPr lang="en-US"/>
            <a:t>Expand the options for the users with the new technology behind the scenes</a:t>
          </a:r>
        </a:p>
      </dgm:t>
    </dgm:pt>
    <dgm:pt modelId="{7A6755DC-9C15-4128-BB0F-81ABCD924588}" type="parTrans" cxnId="{A1646696-3D2D-4D90-ADA8-CF17EB3F72EE}">
      <dgm:prSet/>
      <dgm:spPr/>
      <dgm:t>
        <a:bodyPr/>
        <a:lstStyle/>
        <a:p>
          <a:endParaRPr lang="en-US"/>
        </a:p>
      </dgm:t>
    </dgm:pt>
    <dgm:pt modelId="{24AB5219-F84C-4A73-AB39-30F5FD2B1CA7}" type="sibTrans" cxnId="{A1646696-3D2D-4D90-ADA8-CF17EB3F72EE}">
      <dgm:prSet/>
      <dgm:spPr/>
      <dgm:t>
        <a:bodyPr/>
        <a:lstStyle/>
        <a:p>
          <a:endParaRPr lang="en-US"/>
        </a:p>
      </dgm:t>
    </dgm:pt>
    <dgm:pt modelId="{4F0910EE-2C08-F84E-8CEC-5DADC3DE0B53}" type="pres">
      <dgm:prSet presAssocID="{F2D999CF-9B4E-4689-8E56-D8D328FD0F3C}" presName="linear" presStyleCnt="0">
        <dgm:presLayoutVars>
          <dgm:animLvl val="lvl"/>
          <dgm:resizeHandles val="exact"/>
        </dgm:presLayoutVars>
      </dgm:prSet>
      <dgm:spPr/>
    </dgm:pt>
    <dgm:pt modelId="{1A1A25D2-FC03-7445-A4FF-AAC1F0EBBA12}" type="pres">
      <dgm:prSet presAssocID="{7D33F9B1-B5E2-4FB7-9ED5-C9F636A08D1B}" presName="parentText" presStyleLbl="node1" presStyleIdx="0" presStyleCnt="5">
        <dgm:presLayoutVars>
          <dgm:chMax val="0"/>
          <dgm:bulletEnabled val="1"/>
        </dgm:presLayoutVars>
      </dgm:prSet>
      <dgm:spPr/>
    </dgm:pt>
    <dgm:pt modelId="{C6B71D45-26E6-A94C-B15E-EC69686CDCAA}" type="pres">
      <dgm:prSet presAssocID="{7D33F9B1-B5E2-4FB7-9ED5-C9F636A08D1B}" presName="childText" presStyleLbl="revTx" presStyleIdx="0" presStyleCnt="2">
        <dgm:presLayoutVars>
          <dgm:bulletEnabled val="1"/>
        </dgm:presLayoutVars>
      </dgm:prSet>
      <dgm:spPr/>
    </dgm:pt>
    <dgm:pt modelId="{17FF2A03-5684-A24B-9A2F-7E513A35EDB7}" type="pres">
      <dgm:prSet presAssocID="{ADC890D3-21AA-41A7-BC90-0BB039916161}" presName="parentText" presStyleLbl="node1" presStyleIdx="1" presStyleCnt="5">
        <dgm:presLayoutVars>
          <dgm:chMax val="0"/>
          <dgm:bulletEnabled val="1"/>
        </dgm:presLayoutVars>
      </dgm:prSet>
      <dgm:spPr/>
    </dgm:pt>
    <dgm:pt modelId="{721E873B-DB45-544E-A935-CC5460277127}" type="pres">
      <dgm:prSet presAssocID="{ADC890D3-21AA-41A7-BC90-0BB039916161}" presName="childText" presStyleLbl="revTx" presStyleIdx="1" presStyleCnt="2">
        <dgm:presLayoutVars>
          <dgm:bulletEnabled val="1"/>
        </dgm:presLayoutVars>
      </dgm:prSet>
      <dgm:spPr/>
    </dgm:pt>
    <dgm:pt modelId="{E942CC86-BB28-404D-BE1B-A8159D8C1EBE}" type="pres">
      <dgm:prSet presAssocID="{CEC5213E-02A4-4E6E-8D78-382537A904F3}" presName="parentText" presStyleLbl="node1" presStyleIdx="2" presStyleCnt="5">
        <dgm:presLayoutVars>
          <dgm:chMax val="0"/>
          <dgm:bulletEnabled val="1"/>
        </dgm:presLayoutVars>
      </dgm:prSet>
      <dgm:spPr/>
    </dgm:pt>
    <dgm:pt modelId="{A31FF86F-A1A4-044C-9589-629CE8926BB8}" type="pres">
      <dgm:prSet presAssocID="{88351AAD-57A2-40CB-BD1F-A207414CAF89}" presName="spacer" presStyleCnt="0"/>
      <dgm:spPr/>
    </dgm:pt>
    <dgm:pt modelId="{2CE62409-69C5-7E4F-984D-8D2CBCF38714}" type="pres">
      <dgm:prSet presAssocID="{9702B8AE-3432-4843-985C-5FEB5E4A835F}" presName="parentText" presStyleLbl="node1" presStyleIdx="3" presStyleCnt="5">
        <dgm:presLayoutVars>
          <dgm:chMax val="0"/>
          <dgm:bulletEnabled val="1"/>
        </dgm:presLayoutVars>
      </dgm:prSet>
      <dgm:spPr/>
    </dgm:pt>
    <dgm:pt modelId="{6FD91AD1-7EF4-6A4F-877C-64973688EC45}" type="pres">
      <dgm:prSet presAssocID="{B87E2ABC-479B-4ECE-BB22-B32E9EC71507}" presName="spacer" presStyleCnt="0"/>
      <dgm:spPr/>
    </dgm:pt>
    <dgm:pt modelId="{F9AEF402-DB92-604F-B286-410F8425863B}" type="pres">
      <dgm:prSet presAssocID="{7E8717C7-2C3B-4D79-97C1-C53F1403CCCF}" presName="parentText" presStyleLbl="node1" presStyleIdx="4" presStyleCnt="5">
        <dgm:presLayoutVars>
          <dgm:chMax val="0"/>
          <dgm:bulletEnabled val="1"/>
        </dgm:presLayoutVars>
      </dgm:prSet>
      <dgm:spPr/>
    </dgm:pt>
  </dgm:ptLst>
  <dgm:cxnLst>
    <dgm:cxn modelId="{6DC97908-1DD9-4DE3-AD00-55D0CAB3A859}" srcId="{F2D999CF-9B4E-4689-8E56-D8D328FD0F3C}" destId="{CEC5213E-02A4-4E6E-8D78-382537A904F3}" srcOrd="2" destOrd="0" parTransId="{F2563D6D-57D0-434B-A55B-C80FE150E730}" sibTransId="{88351AAD-57A2-40CB-BD1F-A207414CAF89}"/>
    <dgm:cxn modelId="{01ECD61A-B277-4F44-8647-F731A2CE841B}" type="presOf" srcId="{EDC27D2B-E283-4B23-B00D-49667F6B21F3}" destId="{C6B71D45-26E6-A94C-B15E-EC69686CDCAA}" srcOrd="0" destOrd="2" presId="urn:microsoft.com/office/officeart/2005/8/layout/vList2"/>
    <dgm:cxn modelId="{161C342B-3994-0E41-BD37-2FA94DAAE391}" type="presOf" srcId="{D741A06C-6B77-4BE6-8FE1-B79D0345F71F}" destId="{C6B71D45-26E6-A94C-B15E-EC69686CDCAA}" srcOrd="0" destOrd="3" presId="urn:microsoft.com/office/officeart/2005/8/layout/vList2"/>
    <dgm:cxn modelId="{705FF141-C421-F249-B24B-AF7F7B978C0B}" type="presOf" srcId="{16FCB5DC-1856-401F-BC27-0B15F7042375}" destId="{721E873B-DB45-544E-A935-CC5460277127}" srcOrd="0" destOrd="0" presId="urn:microsoft.com/office/officeart/2005/8/layout/vList2"/>
    <dgm:cxn modelId="{BE3CE448-4500-3143-B6C6-CFFA8CE14444}" type="presOf" srcId="{DD54B698-B3D0-4E58-A8F8-65C99A84965E}" destId="{C6B71D45-26E6-A94C-B15E-EC69686CDCAA}" srcOrd="0" destOrd="4" presId="urn:microsoft.com/office/officeart/2005/8/layout/vList2"/>
    <dgm:cxn modelId="{84965C55-17B8-4FD5-B022-44D7881184E4}" srcId="{7D33F9B1-B5E2-4FB7-9ED5-C9F636A08D1B}" destId="{5E130072-10FE-4A6F-8649-C130E452A84A}" srcOrd="1" destOrd="0" parTransId="{4E67379F-4886-49CB-BBE9-4836ED63C8E5}" sibTransId="{D94A3D64-EC6A-4D7C-8898-60D4822D3E27}"/>
    <dgm:cxn modelId="{32D9F35B-8501-491D-B67E-6F9C60B2AA1A}" srcId="{F2D999CF-9B4E-4689-8E56-D8D328FD0F3C}" destId="{9702B8AE-3432-4843-985C-5FEB5E4A835F}" srcOrd="3" destOrd="0" parTransId="{320969A5-9566-4ECD-B1C1-2A6D6674AE1A}" sibTransId="{B87E2ABC-479B-4ECE-BB22-B32E9EC71507}"/>
    <dgm:cxn modelId="{87805572-244A-4376-9FAA-8741907AD1A4}" srcId="{7D33F9B1-B5E2-4FB7-9ED5-C9F636A08D1B}" destId="{DD54B698-B3D0-4E58-A8F8-65C99A84965E}" srcOrd="4" destOrd="0" parTransId="{C0F6F906-4794-46CC-9893-1FCA85F1A055}" sibTransId="{DAB1B796-CD4D-4E6E-B769-0DD135FECCE0}"/>
    <dgm:cxn modelId="{B263AA7C-0ABD-AE41-8DA1-6F76E2A8374A}" type="presOf" srcId="{9702B8AE-3432-4843-985C-5FEB5E4A835F}" destId="{2CE62409-69C5-7E4F-984D-8D2CBCF38714}" srcOrd="0" destOrd="0" presId="urn:microsoft.com/office/officeart/2005/8/layout/vList2"/>
    <dgm:cxn modelId="{925A2D7D-6953-8847-9000-D9604ABD47FB}" type="presOf" srcId="{5E130072-10FE-4A6F-8649-C130E452A84A}" destId="{C6B71D45-26E6-A94C-B15E-EC69686CDCAA}" srcOrd="0" destOrd="1" presId="urn:microsoft.com/office/officeart/2005/8/layout/vList2"/>
    <dgm:cxn modelId="{44935488-17B1-4891-8F91-77DE11DA3284}" srcId="{7D33F9B1-B5E2-4FB7-9ED5-C9F636A08D1B}" destId="{D741A06C-6B77-4BE6-8FE1-B79D0345F71F}" srcOrd="3" destOrd="0" parTransId="{04FE3517-7DF5-4BE8-A2D7-3311BDC2DB6A}" sibTransId="{6D648AF7-F882-45CF-A944-E6AEDE4E5EDD}"/>
    <dgm:cxn modelId="{9847AD94-AF60-4206-B69F-A84763331299}" srcId="{7D33F9B1-B5E2-4FB7-9ED5-C9F636A08D1B}" destId="{21EBACC2-4235-4DF1-936B-E96511336D0E}" srcOrd="0" destOrd="0" parTransId="{A31348BF-08BE-4583-974A-9CF23357F9C7}" sibTransId="{10BCCF9B-0D48-4424-9ED3-094C7E70EBDC}"/>
    <dgm:cxn modelId="{A1646696-3D2D-4D90-ADA8-CF17EB3F72EE}" srcId="{F2D999CF-9B4E-4689-8E56-D8D328FD0F3C}" destId="{7E8717C7-2C3B-4D79-97C1-C53F1403CCCF}" srcOrd="4" destOrd="0" parTransId="{7A6755DC-9C15-4128-BB0F-81ABCD924588}" sibTransId="{24AB5219-F84C-4A73-AB39-30F5FD2B1CA7}"/>
    <dgm:cxn modelId="{1A7228AB-4110-464F-9813-9F0D6060F33D}" type="presOf" srcId="{21EBACC2-4235-4DF1-936B-E96511336D0E}" destId="{C6B71D45-26E6-A94C-B15E-EC69686CDCAA}" srcOrd="0" destOrd="0" presId="urn:microsoft.com/office/officeart/2005/8/layout/vList2"/>
    <dgm:cxn modelId="{09DD6EAE-EA40-654F-ADC8-66B9FE1EF9AA}" type="presOf" srcId="{7D33F9B1-B5E2-4FB7-9ED5-C9F636A08D1B}" destId="{1A1A25D2-FC03-7445-A4FF-AAC1F0EBBA12}" srcOrd="0" destOrd="0" presId="urn:microsoft.com/office/officeart/2005/8/layout/vList2"/>
    <dgm:cxn modelId="{FD7B9EB5-448D-4472-888C-3FB37B70AF67}" srcId="{F2D999CF-9B4E-4689-8E56-D8D328FD0F3C}" destId="{ADC890D3-21AA-41A7-BC90-0BB039916161}" srcOrd="1" destOrd="0" parTransId="{0323F45F-D0F7-42BE-95DB-E0B883ED0BAA}" sibTransId="{4E349595-E6EB-4E1B-93DD-B9396D2863AF}"/>
    <dgm:cxn modelId="{B1D811B6-ACAD-9242-83C7-C8BAC9DDE589}" type="presOf" srcId="{CEC5213E-02A4-4E6E-8D78-382537A904F3}" destId="{E942CC86-BB28-404D-BE1B-A8159D8C1EBE}" srcOrd="0" destOrd="0" presId="urn:microsoft.com/office/officeart/2005/8/layout/vList2"/>
    <dgm:cxn modelId="{2CBA39C1-AF70-CF4D-9FAC-D459761C651A}" type="presOf" srcId="{7E8717C7-2C3B-4D79-97C1-C53F1403CCCF}" destId="{F9AEF402-DB92-604F-B286-410F8425863B}" srcOrd="0" destOrd="0" presId="urn:microsoft.com/office/officeart/2005/8/layout/vList2"/>
    <dgm:cxn modelId="{7BFBB4C6-9309-471A-B023-D063A77F61EF}" srcId="{ADC890D3-21AA-41A7-BC90-0BB039916161}" destId="{16FCB5DC-1856-401F-BC27-0B15F7042375}" srcOrd="0" destOrd="0" parTransId="{5D462974-51B0-47CC-98AB-19F48E5455EC}" sibTransId="{CD88F1A1-579D-4A93-A4B9-103B85738076}"/>
    <dgm:cxn modelId="{4DB9F5CD-E0E7-4088-B352-C518EA3AEB08}" srcId="{ADC890D3-21AA-41A7-BC90-0BB039916161}" destId="{77B468E7-7F4A-437C-A3D9-5CB099E451CD}" srcOrd="1" destOrd="0" parTransId="{443D0819-96BE-4410-B990-8EA08AD12AF7}" sibTransId="{3037AF56-9FD4-4DF8-B650-E1B6711624AC}"/>
    <dgm:cxn modelId="{CC9181D5-C60D-004A-8231-7CB0CA332E13}" type="presOf" srcId="{ADC890D3-21AA-41A7-BC90-0BB039916161}" destId="{17FF2A03-5684-A24B-9A2F-7E513A35EDB7}" srcOrd="0" destOrd="0" presId="urn:microsoft.com/office/officeart/2005/8/layout/vList2"/>
    <dgm:cxn modelId="{D383C7D9-8020-4A3B-AD82-CE3766848FF2}" srcId="{F2D999CF-9B4E-4689-8E56-D8D328FD0F3C}" destId="{7D33F9B1-B5E2-4FB7-9ED5-C9F636A08D1B}" srcOrd="0" destOrd="0" parTransId="{C116E2DD-0153-40AA-ACEB-513D53DEC986}" sibTransId="{0C628F27-FA72-46ED-812D-84C9E12405DB}"/>
    <dgm:cxn modelId="{B6397FDB-8451-C64A-A6AC-5E2B9F1F2C1E}" type="presOf" srcId="{77B468E7-7F4A-437C-A3D9-5CB099E451CD}" destId="{721E873B-DB45-544E-A935-CC5460277127}" srcOrd="0" destOrd="1" presId="urn:microsoft.com/office/officeart/2005/8/layout/vList2"/>
    <dgm:cxn modelId="{D5C43FF0-3687-409E-A1B7-BD70127D07E5}" srcId="{7D33F9B1-B5E2-4FB7-9ED5-C9F636A08D1B}" destId="{EDC27D2B-E283-4B23-B00D-49667F6B21F3}" srcOrd="2" destOrd="0" parTransId="{26B6452E-A63D-474D-BF06-243CE41B9FF9}" sibTransId="{15C5A7B3-E1DD-45EE-9619-D5484A04D142}"/>
    <dgm:cxn modelId="{E1819EFD-3F00-F442-8D49-D1E00C5CE995}" type="presOf" srcId="{F2D999CF-9B4E-4689-8E56-D8D328FD0F3C}" destId="{4F0910EE-2C08-F84E-8CEC-5DADC3DE0B53}" srcOrd="0" destOrd="0" presId="urn:microsoft.com/office/officeart/2005/8/layout/vList2"/>
    <dgm:cxn modelId="{5B9048F4-1DBB-1E44-A775-DFD4BC74B77C}" type="presParOf" srcId="{4F0910EE-2C08-F84E-8CEC-5DADC3DE0B53}" destId="{1A1A25D2-FC03-7445-A4FF-AAC1F0EBBA12}" srcOrd="0" destOrd="0" presId="urn:microsoft.com/office/officeart/2005/8/layout/vList2"/>
    <dgm:cxn modelId="{A63422C0-5028-0D47-9B85-12E369875955}" type="presParOf" srcId="{4F0910EE-2C08-F84E-8CEC-5DADC3DE0B53}" destId="{C6B71D45-26E6-A94C-B15E-EC69686CDCAA}" srcOrd="1" destOrd="0" presId="urn:microsoft.com/office/officeart/2005/8/layout/vList2"/>
    <dgm:cxn modelId="{C685190E-3C30-6348-98F2-29C44FB1F70D}" type="presParOf" srcId="{4F0910EE-2C08-F84E-8CEC-5DADC3DE0B53}" destId="{17FF2A03-5684-A24B-9A2F-7E513A35EDB7}" srcOrd="2" destOrd="0" presId="urn:microsoft.com/office/officeart/2005/8/layout/vList2"/>
    <dgm:cxn modelId="{22CBFD34-B002-8343-9348-D5C61BB9420E}" type="presParOf" srcId="{4F0910EE-2C08-F84E-8CEC-5DADC3DE0B53}" destId="{721E873B-DB45-544E-A935-CC5460277127}" srcOrd="3" destOrd="0" presId="urn:microsoft.com/office/officeart/2005/8/layout/vList2"/>
    <dgm:cxn modelId="{DCF82A4D-37A2-914D-87FA-A820FB5F8232}" type="presParOf" srcId="{4F0910EE-2C08-F84E-8CEC-5DADC3DE0B53}" destId="{E942CC86-BB28-404D-BE1B-A8159D8C1EBE}" srcOrd="4" destOrd="0" presId="urn:microsoft.com/office/officeart/2005/8/layout/vList2"/>
    <dgm:cxn modelId="{3BB70140-D65D-5F47-A874-E08AA7721704}" type="presParOf" srcId="{4F0910EE-2C08-F84E-8CEC-5DADC3DE0B53}" destId="{A31FF86F-A1A4-044C-9589-629CE8926BB8}" srcOrd="5" destOrd="0" presId="urn:microsoft.com/office/officeart/2005/8/layout/vList2"/>
    <dgm:cxn modelId="{58F5FF8E-9E4A-504C-AFD7-3315CB43FA0C}" type="presParOf" srcId="{4F0910EE-2C08-F84E-8CEC-5DADC3DE0B53}" destId="{2CE62409-69C5-7E4F-984D-8D2CBCF38714}" srcOrd="6" destOrd="0" presId="urn:microsoft.com/office/officeart/2005/8/layout/vList2"/>
    <dgm:cxn modelId="{BB2E058C-3C6A-5B46-80C6-69092C50138A}" type="presParOf" srcId="{4F0910EE-2C08-F84E-8CEC-5DADC3DE0B53}" destId="{6FD91AD1-7EF4-6A4F-877C-64973688EC45}" srcOrd="7" destOrd="0" presId="urn:microsoft.com/office/officeart/2005/8/layout/vList2"/>
    <dgm:cxn modelId="{F80AC675-204E-C844-9078-C5996C16B128}" type="presParOf" srcId="{4F0910EE-2C08-F84E-8CEC-5DADC3DE0B53}" destId="{F9AEF402-DB92-604F-B286-410F8425863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65F45A-5F21-46BB-830A-C0509E3287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7BBE70-10F1-47F5-88AE-784B9D3C3037}">
      <dgm:prSet/>
      <dgm:spPr/>
      <dgm:t>
        <a:bodyPr/>
        <a:lstStyle/>
        <a:p>
          <a:r>
            <a:rPr lang="en-US"/>
            <a:t>Stemming </a:t>
          </a:r>
        </a:p>
      </dgm:t>
    </dgm:pt>
    <dgm:pt modelId="{0D296022-A051-4254-A220-7AEF38D8FF46}" type="parTrans" cxnId="{52D0E39A-2DDF-4ED0-9647-397F2DB8391C}">
      <dgm:prSet/>
      <dgm:spPr/>
      <dgm:t>
        <a:bodyPr/>
        <a:lstStyle/>
        <a:p>
          <a:endParaRPr lang="en-US"/>
        </a:p>
      </dgm:t>
    </dgm:pt>
    <dgm:pt modelId="{CC9FD50E-A892-44F1-9004-5F617FA892AD}" type="sibTrans" cxnId="{52D0E39A-2DDF-4ED0-9647-397F2DB8391C}">
      <dgm:prSet/>
      <dgm:spPr/>
      <dgm:t>
        <a:bodyPr/>
        <a:lstStyle/>
        <a:p>
          <a:endParaRPr lang="en-US"/>
        </a:p>
      </dgm:t>
    </dgm:pt>
    <dgm:pt modelId="{110037BD-0EE7-4E79-A0C7-7C18862F4371}">
      <dgm:prSet/>
      <dgm:spPr/>
      <dgm:t>
        <a:bodyPr/>
        <a:lstStyle/>
        <a:p>
          <a:r>
            <a:rPr lang="en-US"/>
            <a:t>-ing, -ed, -es, -</a:t>
          </a:r>
          <a:r>
            <a:rPr lang="ja-JP"/>
            <a:t>’</a:t>
          </a:r>
          <a:r>
            <a:rPr lang="en-US"/>
            <a:t>s, -s</a:t>
          </a:r>
          <a:r>
            <a:rPr lang="ja-JP"/>
            <a:t>’</a:t>
          </a:r>
          <a:r>
            <a:rPr lang="en-US"/>
            <a:t>, etc. </a:t>
          </a:r>
        </a:p>
      </dgm:t>
    </dgm:pt>
    <dgm:pt modelId="{5EF6E032-FF31-4CE4-871F-AA91AE283B9B}" type="parTrans" cxnId="{4A2801EF-F718-4CEE-954D-DB46ABEB2CC8}">
      <dgm:prSet/>
      <dgm:spPr/>
      <dgm:t>
        <a:bodyPr/>
        <a:lstStyle/>
        <a:p>
          <a:endParaRPr lang="en-US"/>
        </a:p>
      </dgm:t>
    </dgm:pt>
    <dgm:pt modelId="{0BC785E2-77E8-4DC4-8C4C-3E720C97350C}" type="sibTrans" cxnId="{4A2801EF-F718-4CEE-954D-DB46ABEB2CC8}">
      <dgm:prSet/>
      <dgm:spPr/>
      <dgm:t>
        <a:bodyPr/>
        <a:lstStyle/>
        <a:p>
          <a:endParaRPr lang="en-US"/>
        </a:p>
      </dgm:t>
    </dgm:pt>
    <dgm:pt modelId="{FBF2CB7E-023B-455D-9A65-DFB1BDA5FED3}">
      <dgm:prSet/>
      <dgm:spPr/>
      <dgm:t>
        <a:bodyPr/>
        <a:lstStyle/>
        <a:p>
          <a:r>
            <a:rPr lang="en-US"/>
            <a:t>Depluralization</a:t>
          </a:r>
        </a:p>
      </dgm:t>
    </dgm:pt>
    <dgm:pt modelId="{B6EB46BF-B90E-44BB-97CD-8C1B63933E77}" type="parTrans" cxnId="{5CA8F512-8CB3-45CB-85F5-BFC965D4D5DE}">
      <dgm:prSet/>
      <dgm:spPr/>
      <dgm:t>
        <a:bodyPr/>
        <a:lstStyle/>
        <a:p>
          <a:endParaRPr lang="en-US"/>
        </a:p>
      </dgm:t>
    </dgm:pt>
    <dgm:pt modelId="{8ADD1C68-30AD-4011-A743-8D7444284D03}" type="sibTrans" cxnId="{5CA8F512-8CB3-45CB-85F5-BFC965D4D5DE}">
      <dgm:prSet/>
      <dgm:spPr/>
      <dgm:t>
        <a:bodyPr/>
        <a:lstStyle/>
        <a:p>
          <a:endParaRPr lang="en-US"/>
        </a:p>
      </dgm:t>
    </dgm:pt>
    <dgm:pt modelId="{CF891A0F-2C00-404D-A0E7-9AF90454E6A6}">
      <dgm:prSet/>
      <dgm:spPr/>
      <dgm:t>
        <a:bodyPr/>
        <a:lstStyle/>
        <a:p>
          <a:r>
            <a:rPr lang="en-US"/>
            <a:t>Truncation</a:t>
          </a:r>
        </a:p>
      </dgm:t>
    </dgm:pt>
    <dgm:pt modelId="{8B8F70C1-8C7F-4931-9C62-26DEECB853BD}" type="parTrans" cxnId="{24A35BC3-A5F6-48C0-AF12-51F12CACD02B}">
      <dgm:prSet/>
      <dgm:spPr/>
      <dgm:t>
        <a:bodyPr/>
        <a:lstStyle/>
        <a:p>
          <a:endParaRPr lang="en-US"/>
        </a:p>
      </dgm:t>
    </dgm:pt>
    <dgm:pt modelId="{80ABA39E-4EF7-4D52-BE74-EF6F7BBCF8F2}" type="sibTrans" cxnId="{24A35BC3-A5F6-48C0-AF12-51F12CACD02B}">
      <dgm:prSet/>
      <dgm:spPr/>
      <dgm:t>
        <a:bodyPr/>
        <a:lstStyle/>
        <a:p>
          <a:endParaRPr lang="en-US"/>
        </a:p>
      </dgm:t>
    </dgm:pt>
    <dgm:pt modelId="{4945EE6D-6669-4B03-9B1A-342B15B516B3}">
      <dgm:prSet/>
      <dgm:spPr/>
      <dgm:t>
        <a:bodyPr/>
        <a:lstStyle/>
        <a:p>
          <a:r>
            <a:rPr lang="en-US"/>
            <a:t>Left and right</a:t>
          </a:r>
        </a:p>
      </dgm:t>
    </dgm:pt>
    <dgm:pt modelId="{7C8D435B-842B-4310-AE14-B186AC3F705D}" type="parTrans" cxnId="{8D7EE113-9EF9-4885-9834-BED106192452}">
      <dgm:prSet/>
      <dgm:spPr/>
      <dgm:t>
        <a:bodyPr/>
        <a:lstStyle/>
        <a:p>
          <a:endParaRPr lang="en-US"/>
        </a:p>
      </dgm:t>
    </dgm:pt>
    <dgm:pt modelId="{CE68F892-D37F-4605-A1C6-3DFCE401DBCC}" type="sibTrans" cxnId="{8D7EE113-9EF9-4885-9834-BED106192452}">
      <dgm:prSet/>
      <dgm:spPr/>
      <dgm:t>
        <a:bodyPr/>
        <a:lstStyle/>
        <a:p>
          <a:endParaRPr lang="en-US"/>
        </a:p>
      </dgm:t>
    </dgm:pt>
    <dgm:pt modelId="{6A5E43BC-2B6B-4A75-8DF7-D11DD172ACDA}">
      <dgm:prSet/>
      <dgm:spPr/>
      <dgm:t>
        <a:bodyPr/>
        <a:lstStyle/>
        <a:p>
          <a:r>
            <a:rPr lang="en-US"/>
            <a:t>Wild cards</a:t>
          </a:r>
        </a:p>
      </dgm:t>
    </dgm:pt>
    <dgm:pt modelId="{EFCEF210-7678-41D3-888C-5213A1994E6C}" type="parTrans" cxnId="{88E43B85-8F41-426E-AD3A-1DAF284D73F4}">
      <dgm:prSet/>
      <dgm:spPr/>
      <dgm:t>
        <a:bodyPr/>
        <a:lstStyle/>
        <a:p>
          <a:endParaRPr lang="en-US"/>
        </a:p>
      </dgm:t>
    </dgm:pt>
    <dgm:pt modelId="{3581D428-1842-4237-B994-C2BB92CF38BA}" type="sibTrans" cxnId="{88E43B85-8F41-426E-AD3A-1DAF284D73F4}">
      <dgm:prSet/>
      <dgm:spPr/>
      <dgm:t>
        <a:bodyPr/>
        <a:lstStyle/>
        <a:p>
          <a:endParaRPr lang="en-US"/>
        </a:p>
      </dgm:t>
    </dgm:pt>
    <dgm:pt modelId="{C990D7D6-5469-4DDB-A245-58C0290521D4}">
      <dgm:prSet/>
      <dgm:spPr/>
      <dgm:t>
        <a:bodyPr/>
        <a:lstStyle/>
        <a:p>
          <a:r>
            <a:rPr lang="en-US"/>
            <a:t>Organi*ation</a:t>
          </a:r>
        </a:p>
      </dgm:t>
    </dgm:pt>
    <dgm:pt modelId="{09F50FE3-034B-476C-B7CB-F7C7A6AA4B44}" type="parTrans" cxnId="{0B68ECFF-26D9-4965-8F9A-1E35D4DDAD74}">
      <dgm:prSet/>
      <dgm:spPr/>
      <dgm:t>
        <a:bodyPr/>
        <a:lstStyle/>
        <a:p>
          <a:endParaRPr lang="en-US"/>
        </a:p>
      </dgm:t>
    </dgm:pt>
    <dgm:pt modelId="{F36EADF9-FAEB-45D8-BA24-2BEE61AB93D1}" type="sibTrans" cxnId="{0B68ECFF-26D9-4965-8F9A-1E35D4DDAD74}">
      <dgm:prSet/>
      <dgm:spPr/>
      <dgm:t>
        <a:bodyPr/>
        <a:lstStyle/>
        <a:p>
          <a:endParaRPr lang="en-US"/>
        </a:p>
      </dgm:t>
    </dgm:pt>
    <dgm:pt modelId="{3420A176-D1F6-4F6B-9D3E-052C50B6BEFC}">
      <dgm:prSet/>
      <dgm:spPr/>
      <dgm:t>
        <a:bodyPr/>
        <a:lstStyle/>
        <a:p>
          <a:r>
            <a:rPr lang="en-US"/>
            <a:t>Variant Spellings</a:t>
          </a:r>
        </a:p>
      </dgm:t>
    </dgm:pt>
    <dgm:pt modelId="{735B0F0D-7FEA-4359-A7CE-D1E6A435DC65}" type="parTrans" cxnId="{D7573A77-86D0-4A4E-9622-06729F3F944D}">
      <dgm:prSet/>
      <dgm:spPr/>
      <dgm:t>
        <a:bodyPr/>
        <a:lstStyle/>
        <a:p>
          <a:endParaRPr lang="en-US"/>
        </a:p>
      </dgm:t>
    </dgm:pt>
    <dgm:pt modelId="{CA589DCC-8208-49C8-AFA2-4506CD561039}" type="sibTrans" cxnId="{D7573A77-86D0-4A4E-9622-06729F3F944D}">
      <dgm:prSet/>
      <dgm:spPr/>
      <dgm:t>
        <a:bodyPr/>
        <a:lstStyle/>
        <a:p>
          <a:endParaRPr lang="en-US"/>
        </a:p>
      </dgm:t>
    </dgm:pt>
    <dgm:pt modelId="{1D792F7A-20C0-4080-8551-71609F71A895}">
      <dgm:prSet/>
      <dgm:spPr/>
      <dgm:t>
        <a:bodyPr/>
        <a:lstStyle/>
        <a:p>
          <a:r>
            <a:rPr lang="en-US"/>
            <a:t>Centre, center</a:t>
          </a:r>
        </a:p>
      </dgm:t>
    </dgm:pt>
    <dgm:pt modelId="{A7404087-9B32-4D6C-9984-D8824D1B2DEB}" type="parTrans" cxnId="{230A4488-EC2A-45DB-B405-5D8932229EFF}">
      <dgm:prSet/>
      <dgm:spPr/>
      <dgm:t>
        <a:bodyPr/>
        <a:lstStyle/>
        <a:p>
          <a:endParaRPr lang="en-US"/>
        </a:p>
      </dgm:t>
    </dgm:pt>
    <dgm:pt modelId="{0DC10D3D-D38A-46E2-A115-3C58C5156F9C}" type="sibTrans" cxnId="{230A4488-EC2A-45DB-B405-5D8932229EFF}">
      <dgm:prSet/>
      <dgm:spPr/>
      <dgm:t>
        <a:bodyPr/>
        <a:lstStyle/>
        <a:p>
          <a:endParaRPr lang="en-US"/>
        </a:p>
      </dgm:t>
    </dgm:pt>
    <dgm:pt modelId="{3902C6B6-6C6C-4EFB-BA1C-0EC4B3CA3071}">
      <dgm:prSet/>
      <dgm:spPr/>
      <dgm:t>
        <a:bodyPr/>
        <a:lstStyle/>
        <a:p>
          <a:r>
            <a:rPr lang="en-US"/>
            <a:t>Hyphens </a:t>
          </a:r>
        </a:p>
      </dgm:t>
    </dgm:pt>
    <dgm:pt modelId="{C2BED6E9-4B58-4B39-BDB8-F092236BE9AB}" type="parTrans" cxnId="{5CB93825-0437-4075-B100-589EB96CAE6D}">
      <dgm:prSet/>
      <dgm:spPr/>
      <dgm:t>
        <a:bodyPr/>
        <a:lstStyle/>
        <a:p>
          <a:endParaRPr lang="en-US"/>
        </a:p>
      </dgm:t>
    </dgm:pt>
    <dgm:pt modelId="{29AD50E1-D3D1-4ACE-9879-1D51AF404E7B}" type="sibTrans" cxnId="{5CB93825-0437-4075-B100-589EB96CAE6D}">
      <dgm:prSet/>
      <dgm:spPr/>
      <dgm:t>
        <a:bodyPr/>
        <a:lstStyle/>
        <a:p>
          <a:endParaRPr lang="en-US"/>
        </a:p>
      </dgm:t>
    </dgm:pt>
    <dgm:pt modelId="{83FC5575-4919-4443-9166-7A0961CAA464}" type="pres">
      <dgm:prSet presAssocID="{5E65F45A-5F21-46BB-830A-C0509E32879A}" presName="linear" presStyleCnt="0">
        <dgm:presLayoutVars>
          <dgm:animLvl val="lvl"/>
          <dgm:resizeHandles val="exact"/>
        </dgm:presLayoutVars>
      </dgm:prSet>
      <dgm:spPr/>
    </dgm:pt>
    <dgm:pt modelId="{F6E93690-C1ED-8E43-8BFF-859382690295}" type="pres">
      <dgm:prSet presAssocID="{967BBE70-10F1-47F5-88AE-784B9D3C3037}" presName="parentText" presStyleLbl="node1" presStyleIdx="0" presStyleCnt="5">
        <dgm:presLayoutVars>
          <dgm:chMax val="0"/>
          <dgm:bulletEnabled val="1"/>
        </dgm:presLayoutVars>
      </dgm:prSet>
      <dgm:spPr/>
    </dgm:pt>
    <dgm:pt modelId="{A0B44E8F-62CF-194B-A6DF-9647BEFD7F43}" type="pres">
      <dgm:prSet presAssocID="{967BBE70-10F1-47F5-88AE-784B9D3C3037}" presName="childText" presStyleLbl="revTx" presStyleIdx="0" presStyleCnt="4">
        <dgm:presLayoutVars>
          <dgm:bulletEnabled val="1"/>
        </dgm:presLayoutVars>
      </dgm:prSet>
      <dgm:spPr/>
    </dgm:pt>
    <dgm:pt modelId="{2BE34FA1-62CF-FB45-9AEE-C5D75BB9042C}" type="pres">
      <dgm:prSet presAssocID="{CF891A0F-2C00-404D-A0E7-9AF90454E6A6}" presName="parentText" presStyleLbl="node1" presStyleIdx="1" presStyleCnt="5">
        <dgm:presLayoutVars>
          <dgm:chMax val="0"/>
          <dgm:bulletEnabled val="1"/>
        </dgm:presLayoutVars>
      </dgm:prSet>
      <dgm:spPr/>
    </dgm:pt>
    <dgm:pt modelId="{0AA8B8EE-C48A-124E-AA29-C835EB82F2F6}" type="pres">
      <dgm:prSet presAssocID="{CF891A0F-2C00-404D-A0E7-9AF90454E6A6}" presName="childText" presStyleLbl="revTx" presStyleIdx="1" presStyleCnt="4">
        <dgm:presLayoutVars>
          <dgm:bulletEnabled val="1"/>
        </dgm:presLayoutVars>
      </dgm:prSet>
      <dgm:spPr/>
    </dgm:pt>
    <dgm:pt modelId="{C9D1E6BA-572A-B34C-BED4-1A26F0F832AC}" type="pres">
      <dgm:prSet presAssocID="{6A5E43BC-2B6B-4A75-8DF7-D11DD172ACDA}" presName="parentText" presStyleLbl="node1" presStyleIdx="2" presStyleCnt="5">
        <dgm:presLayoutVars>
          <dgm:chMax val="0"/>
          <dgm:bulletEnabled val="1"/>
        </dgm:presLayoutVars>
      </dgm:prSet>
      <dgm:spPr/>
    </dgm:pt>
    <dgm:pt modelId="{49003B2E-3A80-A444-83DC-284A5F3E53F7}" type="pres">
      <dgm:prSet presAssocID="{6A5E43BC-2B6B-4A75-8DF7-D11DD172ACDA}" presName="childText" presStyleLbl="revTx" presStyleIdx="2" presStyleCnt="4">
        <dgm:presLayoutVars>
          <dgm:bulletEnabled val="1"/>
        </dgm:presLayoutVars>
      </dgm:prSet>
      <dgm:spPr/>
    </dgm:pt>
    <dgm:pt modelId="{451ED3F2-4620-AE44-9C4A-151F0C2AF021}" type="pres">
      <dgm:prSet presAssocID="{3420A176-D1F6-4F6B-9D3E-052C50B6BEFC}" presName="parentText" presStyleLbl="node1" presStyleIdx="3" presStyleCnt="5">
        <dgm:presLayoutVars>
          <dgm:chMax val="0"/>
          <dgm:bulletEnabled val="1"/>
        </dgm:presLayoutVars>
      </dgm:prSet>
      <dgm:spPr/>
    </dgm:pt>
    <dgm:pt modelId="{E945376C-002A-0E47-B34E-FA6367FA786C}" type="pres">
      <dgm:prSet presAssocID="{3420A176-D1F6-4F6B-9D3E-052C50B6BEFC}" presName="childText" presStyleLbl="revTx" presStyleIdx="3" presStyleCnt="4">
        <dgm:presLayoutVars>
          <dgm:bulletEnabled val="1"/>
        </dgm:presLayoutVars>
      </dgm:prSet>
      <dgm:spPr/>
    </dgm:pt>
    <dgm:pt modelId="{53034884-4FE1-0440-A568-A85122A1125B}" type="pres">
      <dgm:prSet presAssocID="{3902C6B6-6C6C-4EFB-BA1C-0EC4B3CA3071}" presName="parentText" presStyleLbl="node1" presStyleIdx="4" presStyleCnt="5">
        <dgm:presLayoutVars>
          <dgm:chMax val="0"/>
          <dgm:bulletEnabled val="1"/>
        </dgm:presLayoutVars>
      </dgm:prSet>
      <dgm:spPr/>
    </dgm:pt>
  </dgm:ptLst>
  <dgm:cxnLst>
    <dgm:cxn modelId="{5CA8F512-8CB3-45CB-85F5-BFC965D4D5DE}" srcId="{967BBE70-10F1-47F5-88AE-784B9D3C3037}" destId="{FBF2CB7E-023B-455D-9A65-DFB1BDA5FED3}" srcOrd="1" destOrd="0" parTransId="{B6EB46BF-B90E-44BB-97CD-8C1B63933E77}" sibTransId="{8ADD1C68-30AD-4011-A743-8D7444284D03}"/>
    <dgm:cxn modelId="{8D7EE113-9EF9-4885-9834-BED106192452}" srcId="{CF891A0F-2C00-404D-A0E7-9AF90454E6A6}" destId="{4945EE6D-6669-4B03-9B1A-342B15B516B3}" srcOrd="0" destOrd="0" parTransId="{7C8D435B-842B-4310-AE14-B186AC3F705D}" sibTransId="{CE68F892-D37F-4605-A1C6-3DFCE401DBCC}"/>
    <dgm:cxn modelId="{5CB93825-0437-4075-B100-589EB96CAE6D}" srcId="{5E65F45A-5F21-46BB-830A-C0509E32879A}" destId="{3902C6B6-6C6C-4EFB-BA1C-0EC4B3CA3071}" srcOrd="4" destOrd="0" parTransId="{C2BED6E9-4B58-4B39-BDB8-F092236BE9AB}" sibTransId="{29AD50E1-D3D1-4ACE-9879-1D51AF404E7B}"/>
    <dgm:cxn modelId="{75F60F46-F52B-DC4C-9C66-04AE54FFEA8C}" type="presOf" srcId="{FBF2CB7E-023B-455D-9A65-DFB1BDA5FED3}" destId="{A0B44E8F-62CF-194B-A6DF-9647BEFD7F43}" srcOrd="0" destOrd="1" presId="urn:microsoft.com/office/officeart/2005/8/layout/vList2"/>
    <dgm:cxn modelId="{50B88574-D7A3-EF43-884C-548290751BA8}" type="presOf" srcId="{5E65F45A-5F21-46BB-830A-C0509E32879A}" destId="{83FC5575-4919-4443-9166-7A0961CAA464}" srcOrd="0" destOrd="0" presId="urn:microsoft.com/office/officeart/2005/8/layout/vList2"/>
    <dgm:cxn modelId="{D7573A77-86D0-4A4E-9622-06729F3F944D}" srcId="{5E65F45A-5F21-46BB-830A-C0509E32879A}" destId="{3420A176-D1F6-4F6B-9D3E-052C50B6BEFC}" srcOrd="3" destOrd="0" parTransId="{735B0F0D-7FEA-4359-A7CE-D1E6A435DC65}" sibTransId="{CA589DCC-8208-49C8-AFA2-4506CD561039}"/>
    <dgm:cxn modelId="{88E43B85-8F41-426E-AD3A-1DAF284D73F4}" srcId="{5E65F45A-5F21-46BB-830A-C0509E32879A}" destId="{6A5E43BC-2B6B-4A75-8DF7-D11DD172ACDA}" srcOrd="2" destOrd="0" parTransId="{EFCEF210-7678-41D3-888C-5213A1994E6C}" sibTransId="{3581D428-1842-4237-B994-C2BB92CF38BA}"/>
    <dgm:cxn modelId="{230A4488-EC2A-45DB-B405-5D8932229EFF}" srcId="{3420A176-D1F6-4F6B-9D3E-052C50B6BEFC}" destId="{1D792F7A-20C0-4080-8551-71609F71A895}" srcOrd="0" destOrd="0" parTransId="{A7404087-9B32-4D6C-9984-D8824D1B2DEB}" sibTransId="{0DC10D3D-D38A-46E2-A115-3C58C5156F9C}"/>
    <dgm:cxn modelId="{034BA888-68EF-D84C-B8C6-77991AA5C1B2}" type="presOf" srcId="{4945EE6D-6669-4B03-9B1A-342B15B516B3}" destId="{0AA8B8EE-C48A-124E-AA29-C835EB82F2F6}" srcOrd="0" destOrd="0" presId="urn:microsoft.com/office/officeart/2005/8/layout/vList2"/>
    <dgm:cxn modelId="{AC778C8E-AF54-5441-AB4F-57B23FDC5FBF}" type="presOf" srcId="{1D792F7A-20C0-4080-8551-71609F71A895}" destId="{E945376C-002A-0E47-B34E-FA6367FA786C}" srcOrd="0" destOrd="0" presId="urn:microsoft.com/office/officeart/2005/8/layout/vList2"/>
    <dgm:cxn modelId="{52D0E39A-2DDF-4ED0-9647-397F2DB8391C}" srcId="{5E65F45A-5F21-46BB-830A-C0509E32879A}" destId="{967BBE70-10F1-47F5-88AE-784B9D3C3037}" srcOrd="0" destOrd="0" parTransId="{0D296022-A051-4254-A220-7AEF38D8FF46}" sibTransId="{CC9FD50E-A892-44F1-9004-5F617FA892AD}"/>
    <dgm:cxn modelId="{BB7C8AA3-6F5A-BA4F-9807-E358BF0EEFBF}" type="presOf" srcId="{C990D7D6-5469-4DDB-A245-58C0290521D4}" destId="{49003B2E-3A80-A444-83DC-284A5F3E53F7}" srcOrd="0" destOrd="0" presId="urn:microsoft.com/office/officeart/2005/8/layout/vList2"/>
    <dgm:cxn modelId="{AA14F7B4-9504-9949-877B-39D964152F54}" type="presOf" srcId="{110037BD-0EE7-4E79-A0C7-7C18862F4371}" destId="{A0B44E8F-62CF-194B-A6DF-9647BEFD7F43}" srcOrd="0" destOrd="0" presId="urn:microsoft.com/office/officeart/2005/8/layout/vList2"/>
    <dgm:cxn modelId="{F800B4B7-8FD2-D44E-8E75-B71E47A47473}" type="presOf" srcId="{CF891A0F-2C00-404D-A0E7-9AF90454E6A6}" destId="{2BE34FA1-62CF-FB45-9AEE-C5D75BB9042C}" srcOrd="0" destOrd="0" presId="urn:microsoft.com/office/officeart/2005/8/layout/vList2"/>
    <dgm:cxn modelId="{C567C7B7-BDD6-0049-8D87-99C1E8D6E990}" type="presOf" srcId="{3420A176-D1F6-4F6B-9D3E-052C50B6BEFC}" destId="{451ED3F2-4620-AE44-9C4A-151F0C2AF021}" srcOrd="0" destOrd="0" presId="urn:microsoft.com/office/officeart/2005/8/layout/vList2"/>
    <dgm:cxn modelId="{24A35BC3-A5F6-48C0-AF12-51F12CACD02B}" srcId="{5E65F45A-5F21-46BB-830A-C0509E32879A}" destId="{CF891A0F-2C00-404D-A0E7-9AF90454E6A6}" srcOrd="1" destOrd="0" parTransId="{8B8F70C1-8C7F-4931-9C62-26DEECB853BD}" sibTransId="{80ABA39E-4EF7-4D52-BE74-EF6F7BBCF8F2}"/>
    <dgm:cxn modelId="{B13F91C6-BAE7-5949-BA83-2EC9B9C6BA1C}" type="presOf" srcId="{6A5E43BC-2B6B-4A75-8DF7-D11DD172ACDA}" destId="{C9D1E6BA-572A-B34C-BED4-1A26F0F832AC}" srcOrd="0" destOrd="0" presId="urn:microsoft.com/office/officeart/2005/8/layout/vList2"/>
    <dgm:cxn modelId="{0C2266D7-586B-DD47-95D6-DCDC3B759438}" type="presOf" srcId="{967BBE70-10F1-47F5-88AE-784B9D3C3037}" destId="{F6E93690-C1ED-8E43-8BFF-859382690295}" srcOrd="0" destOrd="0" presId="urn:microsoft.com/office/officeart/2005/8/layout/vList2"/>
    <dgm:cxn modelId="{4A2801EF-F718-4CEE-954D-DB46ABEB2CC8}" srcId="{967BBE70-10F1-47F5-88AE-784B9D3C3037}" destId="{110037BD-0EE7-4E79-A0C7-7C18862F4371}" srcOrd="0" destOrd="0" parTransId="{5EF6E032-FF31-4CE4-871F-AA91AE283B9B}" sibTransId="{0BC785E2-77E8-4DC4-8C4C-3E720C97350C}"/>
    <dgm:cxn modelId="{0D88F4FB-EA47-C842-BA57-A03BBABD6A4A}" type="presOf" srcId="{3902C6B6-6C6C-4EFB-BA1C-0EC4B3CA3071}" destId="{53034884-4FE1-0440-A568-A85122A1125B}" srcOrd="0" destOrd="0" presId="urn:microsoft.com/office/officeart/2005/8/layout/vList2"/>
    <dgm:cxn modelId="{0B68ECFF-26D9-4965-8F9A-1E35D4DDAD74}" srcId="{6A5E43BC-2B6B-4A75-8DF7-D11DD172ACDA}" destId="{C990D7D6-5469-4DDB-A245-58C0290521D4}" srcOrd="0" destOrd="0" parTransId="{09F50FE3-034B-476C-B7CB-F7C7A6AA4B44}" sibTransId="{F36EADF9-FAEB-45D8-BA24-2BEE61AB93D1}"/>
    <dgm:cxn modelId="{DFD9B911-9421-A64D-92B1-772D259C911E}" type="presParOf" srcId="{83FC5575-4919-4443-9166-7A0961CAA464}" destId="{F6E93690-C1ED-8E43-8BFF-859382690295}" srcOrd="0" destOrd="0" presId="urn:microsoft.com/office/officeart/2005/8/layout/vList2"/>
    <dgm:cxn modelId="{AA997AA1-DA24-5F4C-8AE0-83509DA4A08D}" type="presParOf" srcId="{83FC5575-4919-4443-9166-7A0961CAA464}" destId="{A0B44E8F-62CF-194B-A6DF-9647BEFD7F43}" srcOrd="1" destOrd="0" presId="urn:microsoft.com/office/officeart/2005/8/layout/vList2"/>
    <dgm:cxn modelId="{F277CE07-5D90-7E4E-86BF-74A8BB892FB7}" type="presParOf" srcId="{83FC5575-4919-4443-9166-7A0961CAA464}" destId="{2BE34FA1-62CF-FB45-9AEE-C5D75BB9042C}" srcOrd="2" destOrd="0" presId="urn:microsoft.com/office/officeart/2005/8/layout/vList2"/>
    <dgm:cxn modelId="{E675C0E5-9036-A94F-901A-EF296A348A85}" type="presParOf" srcId="{83FC5575-4919-4443-9166-7A0961CAA464}" destId="{0AA8B8EE-C48A-124E-AA29-C835EB82F2F6}" srcOrd="3" destOrd="0" presId="urn:microsoft.com/office/officeart/2005/8/layout/vList2"/>
    <dgm:cxn modelId="{3203C445-11F1-DB43-B917-E3E0EE861ADF}" type="presParOf" srcId="{83FC5575-4919-4443-9166-7A0961CAA464}" destId="{C9D1E6BA-572A-B34C-BED4-1A26F0F832AC}" srcOrd="4" destOrd="0" presId="urn:microsoft.com/office/officeart/2005/8/layout/vList2"/>
    <dgm:cxn modelId="{8D11ECFB-F5C7-2940-AAE9-E185CDA12E77}" type="presParOf" srcId="{83FC5575-4919-4443-9166-7A0961CAA464}" destId="{49003B2E-3A80-A444-83DC-284A5F3E53F7}" srcOrd="5" destOrd="0" presId="urn:microsoft.com/office/officeart/2005/8/layout/vList2"/>
    <dgm:cxn modelId="{0B8DF1D8-8AE2-D743-A3F1-CFCF941AD740}" type="presParOf" srcId="{83FC5575-4919-4443-9166-7A0961CAA464}" destId="{451ED3F2-4620-AE44-9C4A-151F0C2AF021}" srcOrd="6" destOrd="0" presId="urn:microsoft.com/office/officeart/2005/8/layout/vList2"/>
    <dgm:cxn modelId="{95D2C502-1BF1-F340-BB13-9470E98A2039}" type="presParOf" srcId="{83FC5575-4919-4443-9166-7A0961CAA464}" destId="{E945376C-002A-0E47-B34E-FA6367FA786C}" srcOrd="7" destOrd="0" presId="urn:microsoft.com/office/officeart/2005/8/layout/vList2"/>
    <dgm:cxn modelId="{6AF9C18E-067D-364C-B08D-846042EF8C6D}" type="presParOf" srcId="{83FC5575-4919-4443-9166-7A0961CAA464}" destId="{53034884-4FE1-0440-A568-A85122A1125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26098B-BB42-4929-960A-1461F1085E33}"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CE296316-65B0-4AE7-A6BE-831E67F53D7C}">
      <dgm:prSet/>
      <dgm:spPr/>
      <dgm:t>
        <a:bodyPr/>
        <a:lstStyle/>
        <a:p>
          <a:r>
            <a:rPr lang="en-US"/>
            <a:t>Tag</a:t>
          </a:r>
        </a:p>
      </dgm:t>
    </dgm:pt>
    <dgm:pt modelId="{178888E0-BE70-423B-84A8-102E43550D30}" type="parTrans" cxnId="{EF19724F-8C3F-4EFA-BD23-9A6B11CD0BF6}">
      <dgm:prSet/>
      <dgm:spPr/>
      <dgm:t>
        <a:bodyPr/>
        <a:lstStyle/>
        <a:p>
          <a:endParaRPr lang="en-US"/>
        </a:p>
      </dgm:t>
    </dgm:pt>
    <dgm:pt modelId="{FD653E6B-3CA6-4990-9884-932D62173539}" type="sibTrans" cxnId="{EF19724F-8C3F-4EFA-BD23-9A6B11CD0BF6}">
      <dgm:prSet/>
      <dgm:spPr/>
      <dgm:t>
        <a:bodyPr/>
        <a:lstStyle/>
        <a:p>
          <a:endParaRPr lang="en-US"/>
        </a:p>
      </dgm:t>
    </dgm:pt>
    <dgm:pt modelId="{997B3969-58A3-46F0-804D-7E6E6CE4AC2D}">
      <dgm:prSet/>
      <dgm:spPr/>
      <dgm:t>
        <a:bodyPr/>
        <a:lstStyle/>
        <a:p>
          <a:r>
            <a:rPr lang="en-US"/>
            <a:t>Tag the content with the taxonomy</a:t>
          </a:r>
        </a:p>
      </dgm:t>
    </dgm:pt>
    <dgm:pt modelId="{E2AE2564-1518-4879-8515-AE74AC2A54F2}" type="parTrans" cxnId="{E4119894-76E6-449B-8C64-609ECE5E5D9A}">
      <dgm:prSet/>
      <dgm:spPr/>
      <dgm:t>
        <a:bodyPr/>
        <a:lstStyle/>
        <a:p>
          <a:endParaRPr lang="en-US"/>
        </a:p>
      </dgm:t>
    </dgm:pt>
    <dgm:pt modelId="{CEE85FEF-9013-463F-A6C4-F393E80CCE3E}" type="sibTrans" cxnId="{E4119894-76E6-449B-8C64-609ECE5E5D9A}">
      <dgm:prSet/>
      <dgm:spPr/>
      <dgm:t>
        <a:bodyPr/>
        <a:lstStyle/>
        <a:p>
          <a:endParaRPr lang="en-US"/>
        </a:p>
      </dgm:t>
    </dgm:pt>
    <dgm:pt modelId="{9B948A01-875F-4D42-9D13-B5FAF5065CCE}">
      <dgm:prSet/>
      <dgm:spPr/>
      <dgm:t>
        <a:bodyPr/>
        <a:lstStyle/>
        <a:p>
          <a:r>
            <a:rPr lang="en-US"/>
            <a:t>Search</a:t>
          </a:r>
        </a:p>
      </dgm:t>
    </dgm:pt>
    <dgm:pt modelId="{ED7E3B23-099A-44C3-8251-D99C907A3FD3}" type="parTrans" cxnId="{81ECBCE6-EB84-4757-AE1E-BF8895A29FDC}">
      <dgm:prSet/>
      <dgm:spPr/>
      <dgm:t>
        <a:bodyPr/>
        <a:lstStyle/>
        <a:p>
          <a:endParaRPr lang="en-US"/>
        </a:p>
      </dgm:t>
    </dgm:pt>
    <dgm:pt modelId="{EC7029C7-D67E-4715-BC90-82012C2DFEAF}" type="sibTrans" cxnId="{81ECBCE6-EB84-4757-AE1E-BF8895A29FDC}">
      <dgm:prSet/>
      <dgm:spPr/>
      <dgm:t>
        <a:bodyPr/>
        <a:lstStyle/>
        <a:p>
          <a:endParaRPr lang="en-US"/>
        </a:p>
      </dgm:t>
    </dgm:pt>
    <dgm:pt modelId="{F5D6F254-7878-47AC-ADA9-6B0B038A8864}">
      <dgm:prSet/>
      <dgm:spPr/>
      <dgm:t>
        <a:bodyPr/>
        <a:lstStyle/>
        <a:p>
          <a:r>
            <a:rPr lang="en-US"/>
            <a:t>Search the preferred form – taxonomy term first</a:t>
          </a:r>
        </a:p>
      </dgm:t>
    </dgm:pt>
    <dgm:pt modelId="{71B84492-92FB-440D-87C1-68155C8AB2BC}" type="parTrans" cxnId="{43AE0D54-D07A-47C5-9F8A-58C0010AA468}">
      <dgm:prSet/>
      <dgm:spPr/>
      <dgm:t>
        <a:bodyPr/>
        <a:lstStyle/>
        <a:p>
          <a:endParaRPr lang="en-US"/>
        </a:p>
      </dgm:t>
    </dgm:pt>
    <dgm:pt modelId="{E59291E6-ABB6-4E73-BA72-F811D6321813}" type="sibTrans" cxnId="{43AE0D54-D07A-47C5-9F8A-58C0010AA468}">
      <dgm:prSet/>
      <dgm:spPr/>
      <dgm:t>
        <a:bodyPr/>
        <a:lstStyle/>
        <a:p>
          <a:endParaRPr lang="en-US"/>
        </a:p>
      </dgm:t>
    </dgm:pt>
    <dgm:pt modelId="{8ABA61BE-71DF-42B2-9F3E-D1509272D19F}">
      <dgm:prSet/>
      <dgm:spPr/>
      <dgm:t>
        <a:bodyPr/>
        <a:lstStyle/>
        <a:p>
          <a:r>
            <a:rPr lang="en-US"/>
            <a:t>Add</a:t>
          </a:r>
        </a:p>
      </dgm:t>
    </dgm:pt>
    <dgm:pt modelId="{9D56067C-3B67-492C-9BD5-B50829F166D2}" type="parTrans" cxnId="{94704615-51B6-4475-8742-9EF3306C5743}">
      <dgm:prSet/>
      <dgm:spPr/>
      <dgm:t>
        <a:bodyPr/>
        <a:lstStyle/>
        <a:p>
          <a:endParaRPr lang="en-US"/>
        </a:p>
      </dgm:t>
    </dgm:pt>
    <dgm:pt modelId="{85AE191A-4A51-4962-9877-FB1E7787FCD4}" type="sibTrans" cxnId="{94704615-51B6-4475-8742-9EF3306C5743}">
      <dgm:prSet/>
      <dgm:spPr/>
      <dgm:t>
        <a:bodyPr/>
        <a:lstStyle/>
        <a:p>
          <a:endParaRPr lang="en-US"/>
        </a:p>
      </dgm:t>
    </dgm:pt>
    <dgm:pt modelId="{66EC0674-E481-47A9-9BCC-B54BCB90B50F}">
      <dgm:prSet/>
      <dgm:spPr/>
      <dgm:t>
        <a:bodyPr/>
        <a:lstStyle/>
        <a:p>
          <a:r>
            <a:rPr lang="en-US"/>
            <a:t>BUT add all synonyms as equal to the term so they are all searched together</a:t>
          </a:r>
        </a:p>
      </dgm:t>
    </dgm:pt>
    <dgm:pt modelId="{4AE0479E-284F-4CD3-9F1E-E2474C691C2C}" type="parTrans" cxnId="{43374117-0925-4468-B790-ABB6853871FF}">
      <dgm:prSet/>
      <dgm:spPr/>
      <dgm:t>
        <a:bodyPr/>
        <a:lstStyle/>
        <a:p>
          <a:endParaRPr lang="en-US"/>
        </a:p>
      </dgm:t>
    </dgm:pt>
    <dgm:pt modelId="{A2ECA6FE-083F-4EAF-95F5-73BA16C309EC}" type="sibTrans" cxnId="{43374117-0925-4468-B790-ABB6853871FF}">
      <dgm:prSet/>
      <dgm:spPr/>
      <dgm:t>
        <a:bodyPr/>
        <a:lstStyle/>
        <a:p>
          <a:endParaRPr lang="en-US"/>
        </a:p>
      </dgm:t>
    </dgm:pt>
    <dgm:pt modelId="{2A0EDE8B-D15C-4F00-9EBC-4B4616494A36}">
      <dgm:prSet/>
      <dgm:spPr/>
      <dgm:t>
        <a:bodyPr/>
        <a:lstStyle/>
        <a:p>
          <a:r>
            <a:rPr lang="en-US"/>
            <a:t>Search</a:t>
          </a:r>
        </a:p>
      </dgm:t>
    </dgm:pt>
    <dgm:pt modelId="{16443158-41E9-4989-BD8C-3306C3F484EF}" type="parTrans" cxnId="{D5248142-EB02-4751-A98D-4CDD33CAB21E}">
      <dgm:prSet/>
      <dgm:spPr/>
      <dgm:t>
        <a:bodyPr/>
        <a:lstStyle/>
        <a:p>
          <a:endParaRPr lang="en-US"/>
        </a:p>
      </dgm:t>
    </dgm:pt>
    <dgm:pt modelId="{0158A6A6-1803-4F8E-889F-54C93CD5DF6C}" type="sibTrans" cxnId="{D5248142-EB02-4751-A98D-4CDD33CAB21E}">
      <dgm:prSet/>
      <dgm:spPr/>
      <dgm:t>
        <a:bodyPr/>
        <a:lstStyle/>
        <a:p>
          <a:endParaRPr lang="en-US"/>
        </a:p>
      </dgm:t>
    </dgm:pt>
    <dgm:pt modelId="{8C6AFBA6-9A13-48F5-B005-2BB58145CC0C}">
      <dgm:prSet/>
      <dgm:spPr/>
      <dgm:t>
        <a:bodyPr/>
        <a:lstStyle/>
        <a:p>
          <a:r>
            <a:rPr lang="en-US"/>
            <a:t>Then search body and abstract title </a:t>
          </a:r>
        </a:p>
      </dgm:t>
    </dgm:pt>
    <dgm:pt modelId="{DDDE12DD-6643-41F2-BA27-B6178D40E943}" type="parTrans" cxnId="{DEDE8147-81EA-45E7-A79C-54687915DBED}">
      <dgm:prSet/>
      <dgm:spPr/>
      <dgm:t>
        <a:bodyPr/>
        <a:lstStyle/>
        <a:p>
          <a:endParaRPr lang="en-US"/>
        </a:p>
      </dgm:t>
    </dgm:pt>
    <dgm:pt modelId="{01F4D6EB-25DB-4EBF-9C6D-250924C60412}" type="sibTrans" cxnId="{DEDE8147-81EA-45E7-A79C-54687915DBED}">
      <dgm:prSet/>
      <dgm:spPr/>
      <dgm:t>
        <a:bodyPr/>
        <a:lstStyle/>
        <a:p>
          <a:endParaRPr lang="en-US"/>
        </a:p>
      </dgm:t>
    </dgm:pt>
    <dgm:pt modelId="{D14B19C9-787C-4A19-807C-F2E29F497210}">
      <dgm:prSet/>
      <dgm:spPr/>
      <dgm:t>
        <a:bodyPr/>
        <a:lstStyle/>
        <a:p>
          <a:r>
            <a:rPr lang="en-US"/>
            <a:t>If desired</a:t>
          </a:r>
        </a:p>
      </dgm:t>
    </dgm:pt>
    <dgm:pt modelId="{C71E58D5-3EB9-4ACD-B70C-0602153B54F9}" type="parTrans" cxnId="{D5F93C13-67D1-4BE2-82AA-2AEA4125BD61}">
      <dgm:prSet/>
      <dgm:spPr/>
      <dgm:t>
        <a:bodyPr/>
        <a:lstStyle/>
        <a:p>
          <a:endParaRPr lang="en-US"/>
        </a:p>
      </dgm:t>
    </dgm:pt>
    <dgm:pt modelId="{73440854-22E8-48D8-9373-256F84716E75}" type="sibTrans" cxnId="{D5F93C13-67D1-4BE2-82AA-2AEA4125BD61}">
      <dgm:prSet/>
      <dgm:spPr/>
      <dgm:t>
        <a:bodyPr/>
        <a:lstStyle/>
        <a:p>
          <a:endParaRPr lang="en-US"/>
        </a:p>
      </dgm:t>
    </dgm:pt>
    <dgm:pt modelId="{FC573620-1A09-48D4-92FC-C847E5984468}">
      <dgm:prSet/>
      <dgm:spPr/>
      <dgm:t>
        <a:bodyPr/>
        <a:lstStyle/>
        <a:p>
          <a:r>
            <a:rPr lang="en-US"/>
            <a:t>If no results on controlled terms</a:t>
          </a:r>
        </a:p>
      </dgm:t>
    </dgm:pt>
    <dgm:pt modelId="{CA078F8F-B93C-410D-B60B-10CCA6E141B5}" type="parTrans" cxnId="{6A62D6EC-26E2-489F-93BA-689758A1C6C0}">
      <dgm:prSet/>
      <dgm:spPr/>
      <dgm:t>
        <a:bodyPr/>
        <a:lstStyle/>
        <a:p>
          <a:endParaRPr lang="en-US"/>
        </a:p>
      </dgm:t>
    </dgm:pt>
    <dgm:pt modelId="{F9F3E7DF-88BE-43D9-92BC-56C00A6B0751}" type="sibTrans" cxnId="{6A62D6EC-26E2-489F-93BA-689758A1C6C0}">
      <dgm:prSet/>
      <dgm:spPr/>
      <dgm:t>
        <a:bodyPr/>
        <a:lstStyle/>
        <a:p>
          <a:endParaRPr lang="en-US"/>
        </a:p>
      </dgm:t>
    </dgm:pt>
    <dgm:pt modelId="{0204EAE1-F9A5-AF42-9B50-11FE522BA117}" type="pres">
      <dgm:prSet presAssocID="{A126098B-BB42-4929-960A-1461F1085E33}" presName="Name0" presStyleCnt="0">
        <dgm:presLayoutVars>
          <dgm:dir/>
          <dgm:animLvl val="lvl"/>
          <dgm:resizeHandles val="exact"/>
        </dgm:presLayoutVars>
      </dgm:prSet>
      <dgm:spPr/>
    </dgm:pt>
    <dgm:pt modelId="{787A8810-52E3-0746-AE97-59E97CB9D45C}" type="pres">
      <dgm:prSet presAssocID="{CE296316-65B0-4AE7-A6BE-831E67F53D7C}" presName="composite" presStyleCnt="0"/>
      <dgm:spPr/>
    </dgm:pt>
    <dgm:pt modelId="{B9DC7446-7AF6-8E43-A2FA-6ED155527171}" type="pres">
      <dgm:prSet presAssocID="{CE296316-65B0-4AE7-A6BE-831E67F53D7C}" presName="parTx" presStyleLbl="alignNode1" presStyleIdx="0" presStyleCnt="4">
        <dgm:presLayoutVars>
          <dgm:chMax val="0"/>
          <dgm:chPref val="0"/>
        </dgm:presLayoutVars>
      </dgm:prSet>
      <dgm:spPr/>
    </dgm:pt>
    <dgm:pt modelId="{7A7F75CB-56E4-DE4E-A7FE-4CBF11928D79}" type="pres">
      <dgm:prSet presAssocID="{CE296316-65B0-4AE7-A6BE-831E67F53D7C}" presName="desTx" presStyleLbl="alignAccFollowNode1" presStyleIdx="0" presStyleCnt="4">
        <dgm:presLayoutVars/>
      </dgm:prSet>
      <dgm:spPr/>
    </dgm:pt>
    <dgm:pt modelId="{47D85455-39F9-C84A-A114-1DE18D2CED64}" type="pres">
      <dgm:prSet presAssocID="{FD653E6B-3CA6-4990-9884-932D62173539}" presName="space" presStyleCnt="0"/>
      <dgm:spPr/>
    </dgm:pt>
    <dgm:pt modelId="{63875283-652A-CA41-8788-EBB576DCD4DC}" type="pres">
      <dgm:prSet presAssocID="{9B948A01-875F-4D42-9D13-B5FAF5065CCE}" presName="composite" presStyleCnt="0"/>
      <dgm:spPr/>
    </dgm:pt>
    <dgm:pt modelId="{564D9554-2C19-B847-AAD4-8C6206AE0138}" type="pres">
      <dgm:prSet presAssocID="{9B948A01-875F-4D42-9D13-B5FAF5065CCE}" presName="parTx" presStyleLbl="alignNode1" presStyleIdx="1" presStyleCnt="4">
        <dgm:presLayoutVars>
          <dgm:chMax val="0"/>
          <dgm:chPref val="0"/>
        </dgm:presLayoutVars>
      </dgm:prSet>
      <dgm:spPr/>
    </dgm:pt>
    <dgm:pt modelId="{7AACE134-F942-8140-A762-9EB3695356BF}" type="pres">
      <dgm:prSet presAssocID="{9B948A01-875F-4D42-9D13-B5FAF5065CCE}" presName="desTx" presStyleLbl="alignAccFollowNode1" presStyleIdx="1" presStyleCnt="4">
        <dgm:presLayoutVars/>
      </dgm:prSet>
      <dgm:spPr/>
    </dgm:pt>
    <dgm:pt modelId="{F7AB2186-B9E2-174D-95A2-218D4D7A88C4}" type="pres">
      <dgm:prSet presAssocID="{EC7029C7-D67E-4715-BC90-82012C2DFEAF}" presName="space" presStyleCnt="0"/>
      <dgm:spPr/>
    </dgm:pt>
    <dgm:pt modelId="{165C07AA-4951-E349-8500-D0997133482D}" type="pres">
      <dgm:prSet presAssocID="{8ABA61BE-71DF-42B2-9F3E-D1509272D19F}" presName="composite" presStyleCnt="0"/>
      <dgm:spPr/>
    </dgm:pt>
    <dgm:pt modelId="{8B94430C-EFD7-9F47-88D8-205FD0EB3B76}" type="pres">
      <dgm:prSet presAssocID="{8ABA61BE-71DF-42B2-9F3E-D1509272D19F}" presName="parTx" presStyleLbl="alignNode1" presStyleIdx="2" presStyleCnt="4">
        <dgm:presLayoutVars>
          <dgm:chMax val="0"/>
          <dgm:chPref val="0"/>
        </dgm:presLayoutVars>
      </dgm:prSet>
      <dgm:spPr/>
    </dgm:pt>
    <dgm:pt modelId="{F690E98B-6EC1-1E46-A0A6-21C88D19BE84}" type="pres">
      <dgm:prSet presAssocID="{8ABA61BE-71DF-42B2-9F3E-D1509272D19F}" presName="desTx" presStyleLbl="alignAccFollowNode1" presStyleIdx="2" presStyleCnt="4">
        <dgm:presLayoutVars/>
      </dgm:prSet>
      <dgm:spPr/>
    </dgm:pt>
    <dgm:pt modelId="{3EF8688C-14E4-F747-8433-221E7FC6C130}" type="pres">
      <dgm:prSet presAssocID="{85AE191A-4A51-4962-9877-FB1E7787FCD4}" presName="space" presStyleCnt="0"/>
      <dgm:spPr/>
    </dgm:pt>
    <dgm:pt modelId="{0155AAC9-F864-0441-A239-0EC5414D3EBB}" type="pres">
      <dgm:prSet presAssocID="{2A0EDE8B-D15C-4F00-9EBC-4B4616494A36}" presName="composite" presStyleCnt="0"/>
      <dgm:spPr/>
    </dgm:pt>
    <dgm:pt modelId="{6D1FFEC6-6A62-DE42-9FE4-DDBCA7732615}" type="pres">
      <dgm:prSet presAssocID="{2A0EDE8B-D15C-4F00-9EBC-4B4616494A36}" presName="parTx" presStyleLbl="alignNode1" presStyleIdx="3" presStyleCnt="4">
        <dgm:presLayoutVars>
          <dgm:chMax val="0"/>
          <dgm:chPref val="0"/>
        </dgm:presLayoutVars>
      </dgm:prSet>
      <dgm:spPr/>
    </dgm:pt>
    <dgm:pt modelId="{209C97A6-39F1-0845-BE87-70A9F2143075}" type="pres">
      <dgm:prSet presAssocID="{2A0EDE8B-D15C-4F00-9EBC-4B4616494A36}" presName="desTx" presStyleLbl="alignAccFollowNode1" presStyleIdx="3" presStyleCnt="4">
        <dgm:presLayoutVars/>
      </dgm:prSet>
      <dgm:spPr/>
    </dgm:pt>
  </dgm:ptLst>
  <dgm:cxnLst>
    <dgm:cxn modelId="{D5F93C13-67D1-4BE2-82AA-2AEA4125BD61}" srcId="{8C6AFBA6-9A13-48F5-B005-2BB58145CC0C}" destId="{D14B19C9-787C-4A19-807C-F2E29F497210}" srcOrd="0" destOrd="0" parTransId="{C71E58D5-3EB9-4ACD-B70C-0602153B54F9}" sibTransId="{73440854-22E8-48D8-9373-256F84716E75}"/>
    <dgm:cxn modelId="{94704615-51B6-4475-8742-9EF3306C5743}" srcId="{A126098B-BB42-4929-960A-1461F1085E33}" destId="{8ABA61BE-71DF-42B2-9F3E-D1509272D19F}" srcOrd="2" destOrd="0" parTransId="{9D56067C-3B67-492C-9BD5-B50829F166D2}" sibTransId="{85AE191A-4A51-4962-9877-FB1E7787FCD4}"/>
    <dgm:cxn modelId="{43374117-0925-4468-B790-ABB6853871FF}" srcId="{8ABA61BE-71DF-42B2-9F3E-D1509272D19F}" destId="{66EC0674-E481-47A9-9BCC-B54BCB90B50F}" srcOrd="0" destOrd="0" parTransId="{4AE0479E-284F-4CD3-9F1E-E2474C691C2C}" sibTransId="{A2ECA6FE-083F-4EAF-95F5-73BA16C309EC}"/>
    <dgm:cxn modelId="{C83B2D27-1E91-3742-919E-C3ABC1545CDD}" type="presOf" srcId="{8ABA61BE-71DF-42B2-9F3E-D1509272D19F}" destId="{8B94430C-EFD7-9F47-88D8-205FD0EB3B76}" srcOrd="0" destOrd="0" presId="urn:microsoft.com/office/officeart/2016/7/layout/HorizontalActionList"/>
    <dgm:cxn modelId="{0A4BF728-8082-9943-943D-B6AF65066230}" type="presOf" srcId="{2A0EDE8B-D15C-4F00-9EBC-4B4616494A36}" destId="{6D1FFEC6-6A62-DE42-9FE4-DDBCA7732615}" srcOrd="0" destOrd="0" presId="urn:microsoft.com/office/officeart/2016/7/layout/HorizontalActionList"/>
    <dgm:cxn modelId="{6576B53A-ED0A-9B49-B3D6-305DC1C51283}" type="presOf" srcId="{997B3969-58A3-46F0-804D-7E6E6CE4AC2D}" destId="{7A7F75CB-56E4-DE4E-A7FE-4CBF11928D79}" srcOrd="0" destOrd="0" presId="urn:microsoft.com/office/officeart/2016/7/layout/HorizontalActionList"/>
    <dgm:cxn modelId="{D58D7C41-D077-D743-9CB8-A50E11DA4664}" type="presOf" srcId="{A126098B-BB42-4929-960A-1461F1085E33}" destId="{0204EAE1-F9A5-AF42-9B50-11FE522BA117}" srcOrd="0" destOrd="0" presId="urn:microsoft.com/office/officeart/2016/7/layout/HorizontalActionList"/>
    <dgm:cxn modelId="{D5248142-EB02-4751-A98D-4CDD33CAB21E}" srcId="{A126098B-BB42-4929-960A-1461F1085E33}" destId="{2A0EDE8B-D15C-4F00-9EBC-4B4616494A36}" srcOrd="3" destOrd="0" parTransId="{16443158-41E9-4989-BD8C-3306C3F484EF}" sibTransId="{0158A6A6-1803-4F8E-889F-54C93CD5DF6C}"/>
    <dgm:cxn modelId="{DEDE8147-81EA-45E7-A79C-54687915DBED}" srcId="{2A0EDE8B-D15C-4F00-9EBC-4B4616494A36}" destId="{8C6AFBA6-9A13-48F5-B005-2BB58145CC0C}" srcOrd="0" destOrd="0" parTransId="{DDDE12DD-6643-41F2-BA27-B6178D40E943}" sibTransId="{01F4D6EB-25DB-4EBF-9C6D-250924C60412}"/>
    <dgm:cxn modelId="{EF19724F-8C3F-4EFA-BD23-9A6B11CD0BF6}" srcId="{A126098B-BB42-4929-960A-1461F1085E33}" destId="{CE296316-65B0-4AE7-A6BE-831E67F53D7C}" srcOrd="0" destOrd="0" parTransId="{178888E0-BE70-423B-84A8-102E43550D30}" sibTransId="{FD653E6B-3CA6-4990-9884-932D62173539}"/>
    <dgm:cxn modelId="{43AE0D54-D07A-47C5-9F8A-58C0010AA468}" srcId="{9B948A01-875F-4D42-9D13-B5FAF5065CCE}" destId="{F5D6F254-7878-47AC-ADA9-6B0B038A8864}" srcOrd="0" destOrd="0" parTransId="{71B84492-92FB-440D-87C1-68155C8AB2BC}" sibTransId="{E59291E6-ABB6-4E73-BA72-F811D6321813}"/>
    <dgm:cxn modelId="{B3543859-8D29-B54A-9CD7-A6EA7A217BC3}" type="presOf" srcId="{9B948A01-875F-4D42-9D13-B5FAF5065CCE}" destId="{564D9554-2C19-B847-AAD4-8C6206AE0138}" srcOrd="0" destOrd="0" presId="urn:microsoft.com/office/officeart/2016/7/layout/HorizontalActionList"/>
    <dgm:cxn modelId="{EBD8B669-9373-9A47-BBD9-B341DC68F080}" type="presOf" srcId="{CE296316-65B0-4AE7-A6BE-831E67F53D7C}" destId="{B9DC7446-7AF6-8E43-A2FA-6ED155527171}" srcOrd="0" destOrd="0" presId="urn:microsoft.com/office/officeart/2016/7/layout/HorizontalActionList"/>
    <dgm:cxn modelId="{A2B6797E-93A8-1549-97D1-C78CCB4951DC}" type="presOf" srcId="{FC573620-1A09-48D4-92FC-C847E5984468}" destId="{209C97A6-39F1-0845-BE87-70A9F2143075}" srcOrd="0" destOrd="2" presId="urn:microsoft.com/office/officeart/2016/7/layout/HorizontalActionList"/>
    <dgm:cxn modelId="{EB96828E-7BE9-974E-A8EF-748C25D20B03}" type="presOf" srcId="{8C6AFBA6-9A13-48F5-B005-2BB58145CC0C}" destId="{209C97A6-39F1-0845-BE87-70A9F2143075}" srcOrd="0" destOrd="0" presId="urn:microsoft.com/office/officeart/2016/7/layout/HorizontalActionList"/>
    <dgm:cxn modelId="{E4119894-76E6-449B-8C64-609ECE5E5D9A}" srcId="{CE296316-65B0-4AE7-A6BE-831E67F53D7C}" destId="{997B3969-58A3-46F0-804D-7E6E6CE4AC2D}" srcOrd="0" destOrd="0" parTransId="{E2AE2564-1518-4879-8515-AE74AC2A54F2}" sibTransId="{CEE85FEF-9013-463F-A6C4-F393E80CCE3E}"/>
    <dgm:cxn modelId="{8CDB01A3-4F21-6F4A-A22C-096F976A3EAF}" type="presOf" srcId="{D14B19C9-787C-4A19-807C-F2E29F497210}" destId="{209C97A6-39F1-0845-BE87-70A9F2143075}" srcOrd="0" destOrd="1" presId="urn:microsoft.com/office/officeart/2016/7/layout/HorizontalActionList"/>
    <dgm:cxn modelId="{4F95BDDC-8567-344B-9F53-E2B247F7BF9D}" type="presOf" srcId="{F5D6F254-7878-47AC-ADA9-6B0B038A8864}" destId="{7AACE134-F942-8140-A762-9EB3695356BF}" srcOrd="0" destOrd="0" presId="urn:microsoft.com/office/officeart/2016/7/layout/HorizontalActionList"/>
    <dgm:cxn modelId="{5AF64CDF-1931-AB4E-BAEC-C095361F18E6}" type="presOf" srcId="{66EC0674-E481-47A9-9BCC-B54BCB90B50F}" destId="{F690E98B-6EC1-1E46-A0A6-21C88D19BE84}" srcOrd="0" destOrd="0" presId="urn:microsoft.com/office/officeart/2016/7/layout/HorizontalActionList"/>
    <dgm:cxn modelId="{81ECBCE6-EB84-4757-AE1E-BF8895A29FDC}" srcId="{A126098B-BB42-4929-960A-1461F1085E33}" destId="{9B948A01-875F-4D42-9D13-B5FAF5065CCE}" srcOrd="1" destOrd="0" parTransId="{ED7E3B23-099A-44C3-8251-D99C907A3FD3}" sibTransId="{EC7029C7-D67E-4715-BC90-82012C2DFEAF}"/>
    <dgm:cxn modelId="{6A62D6EC-26E2-489F-93BA-689758A1C6C0}" srcId="{8C6AFBA6-9A13-48F5-B005-2BB58145CC0C}" destId="{FC573620-1A09-48D4-92FC-C847E5984468}" srcOrd="1" destOrd="0" parTransId="{CA078F8F-B93C-410D-B60B-10CCA6E141B5}" sibTransId="{F9F3E7DF-88BE-43D9-92BC-56C00A6B0751}"/>
    <dgm:cxn modelId="{82E3F351-C241-E240-910E-2D554E804CF2}" type="presParOf" srcId="{0204EAE1-F9A5-AF42-9B50-11FE522BA117}" destId="{787A8810-52E3-0746-AE97-59E97CB9D45C}" srcOrd="0" destOrd="0" presId="urn:microsoft.com/office/officeart/2016/7/layout/HorizontalActionList"/>
    <dgm:cxn modelId="{645333C7-D82E-7F43-AA60-EB15F788566C}" type="presParOf" srcId="{787A8810-52E3-0746-AE97-59E97CB9D45C}" destId="{B9DC7446-7AF6-8E43-A2FA-6ED155527171}" srcOrd="0" destOrd="0" presId="urn:microsoft.com/office/officeart/2016/7/layout/HorizontalActionList"/>
    <dgm:cxn modelId="{C3B7D323-45D3-F14E-A889-234C748C8AB2}" type="presParOf" srcId="{787A8810-52E3-0746-AE97-59E97CB9D45C}" destId="{7A7F75CB-56E4-DE4E-A7FE-4CBF11928D79}" srcOrd="1" destOrd="0" presId="urn:microsoft.com/office/officeart/2016/7/layout/HorizontalActionList"/>
    <dgm:cxn modelId="{FF2849E2-615E-8748-A0A0-65D19911A0EE}" type="presParOf" srcId="{0204EAE1-F9A5-AF42-9B50-11FE522BA117}" destId="{47D85455-39F9-C84A-A114-1DE18D2CED64}" srcOrd="1" destOrd="0" presId="urn:microsoft.com/office/officeart/2016/7/layout/HorizontalActionList"/>
    <dgm:cxn modelId="{F7341B97-44C7-0E47-949E-CB2F1C06E310}" type="presParOf" srcId="{0204EAE1-F9A5-AF42-9B50-11FE522BA117}" destId="{63875283-652A-CA41-8788-EBB576DCD4DC}" srcOrd="2" destOrd="0" presId="urn:microsoft.com/office/officeart/2016/7/layout/HorizontalActionList"/>
    <dgm:cxn modelId="{26253EF2-31AA-584E-B1ED-DD1571093B91}" type="presParOf" srcId="{63875283-652A-CA41-8788-EBB576DCD4DC}" destId="{564D9554-2C19-B847-AAD4-8C6206AE0138}" srcOrd="0" destOrd="0" presId="urn:microsoft.com/office/officeart/2016/7/layout/HorizontalActionList"/>
    <dgm:cxn modelId="{D61425F1-D336-FF49-BF36-E5B209E23D6E}" type="presParOf" srcId="{63875283-652A-CA41-8788-EBB576DCD4DC}" destId="{7AACE134-F942-8140-A762-9EB3695356BF}" srcOrd="1" destOrd="0" presId="urn:microsoft.com/office/officeart/2016/7/layout/HorizontalActionList"/>
    <dgm:cxn modelId="{503187A9-9440-2341-ADD5-51B0D69C96AB}" type="presParOf" srcId="{0204EAE1-F9A5-AF42-9B50-11FE522BA117}" destId="{F7AB2186-B9E2-174D-95A2-218D4D7A88C4}" srcOrd="3" destOrd="0" presId="urn:microsoft.com/office/officeart/2016/7/layout/HorizontalActionList"/>
    <dgm:cxn modelId="{CBF392FB-0D00-0544-9839-3DFFA91E3044}" type="presParOf" srcId="{0204EAE1-F9A5-AF42-9B50-11FE522BA117}" destId="{165C07AA-4951-E349-8500-D0997133482D}" srcOrd="4" destOrd="0" presId="urn:microsoft.com/office/officeart/2016/7/layout/HorizontalActionList"/>
    <dgm:cxn modelId="{49DB97E0-94B8-6E47-8F82-E14E490A2329}" type="presParOf" srcId="{165C07AA-4951-E349-8500-D0997133482D}" destId="{8B94430C-EFD7-9F47-88D8-205FD0EB3B76}" srcOrd="0" destOrd="0" presId="urn:microsoft.com/office/officeart/2016/7/layout/HorizontalActionList"/>
    <dgm:cxn modelId="{EF96E811-43E0-0348-B1A7-CE497D869B4A}" type="presParOf" srcId="{165C07AA-4951-E349-8500-D0997133482D}" destId="{F690E98B-6EC1-1E46-A0A6-21C88D19BE84}" srcOrd="1" destOrd="0" presId="urn:microsoft.com/office/officeart/2016/7/layout/HorizontalActionList"/>
    <dgm:cxn modelId="{6BB58AA4-5AD9-214E-8EA9-5A8D7F5DA275}" type="presParOf" srcId="{0204EAE1-F9A5-AF42-9B50-11FE522BA117}" destId="{3EF8688C-14E4-F747-8433-221E7FC6C130}" srcOrd="5" destOrd="0" presId="urn:microsoft.com/office/officeart/2016/7/layout/HorizontalActionList"/>
    <dgm:cxn modelId="{D6BC318A-4B3B-5F49-A6D0-B486B09E3757}" type="presParOf" srcId="{0204EAE1-F9A5-AF42-9B50-11FE522BA117}" destId="{0155AAC9-F864-0441-A239-0EC5414D3EBB}" srcOrd="6" destOrd="0" presId="urn:microsoft.com/office/officeart/2016/7/layout/HorizontalActionList"/>
    <dgm:cxn modelId="{76702236-F8E1-984E-BE05-5C1F94E0B5DB}" type="presParOf" srcId="{0155AAC9-F864-0441-A239-0EC5414D3EBB}" destId="{6D1FFEC6-6A62-DE42-9FE4-DDBCA7732615}" srcOrd="0" destOrd="0" presId="urn:microsoft.com/office/officeart/2016/7/layout/HorizontalActionList"/>
    <dgm:cxn modelId="{F785A440-59B3-034A-AB9B-394F00957951}" type="presParOf" srcId="{0155AAC9-F864-0441-A239-0EC5414D3EBB}" destId="{209C97A6-39F1-0845-BE87-70A9F2143075}"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0D322-7A43-426C-A972-6157096B4C79}">
      <dsp:nvSpPr>
        <dsp:cNvPr id="0" name=""/>
        <dsp:cNvSpPr/>
      </dsp:nvSpPr>
      <dsp:spPr>
        <a:xfrm>
          <a:off x="679413" y="351817"/>
          <a:ext cx="756000" cy="756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44C66F-2E46-4C7C-954B-AA00A2F199E9}">
      <dsp:nvSpPr>
        <dsp:cNvPr id="0" name=""/>
        <dsp:cNvSpPr/>
      </dsp:nvSpPr>
      <dsp:spPr>
        <a:xfrm>
          <a:off x="10155" y="1227847"/>
          <a:ext cx="2160000" cy="67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solidFill>
                <a:schemeClr val="accent1"/>
              </a:solidFill>
            </a:rPr>
            <a:t>Relevance</a:t>
          </a:r>
        </a:p>
      </dsp:txBody>
      <dsp:txXfrm>
        <a:off x="10155" y="1227847"/>
        <a:ext cx="2160000" cy="676754"/>
      </dsp:txXfrm>
    </dsp:sp>
    <dsp:sp modelId="{9BB5A457-54EF-40F2-B142-DC82A0E09851}">
      <dsp:nvSpPr>
        <dsp:cNvPr id="0" name=""/>
        <dsp:cNvSpPr/>
      </dsp:nvSpPr>
      <dsp:spPr>
        <a:xfrm>
          <a:off x="10155" y="1970581"/>
          <a:ext cx="2160000" cy="1658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The systems guess at what you are looking for</a:t>
          </a:r>
        </a:p>
      </dsp:txBody>
      <dsp:txXfrm>
        <a:off x="10155" y="1970581"/>
        <a:ext cx="2160000" cy="1658376"/>
      </dsp:txXfrm>
    </dsp:sp>
    <dsp:sp modelId="{D54189B9-28FC-47DD-9415-F5E6A68B12D8}">
      <dsp:nvSpPr>
        <dsp:cNvPr id="0" name=""/>
        <dsp:cNvSpPr/>
      </dsp:nvSpPr>
      <dsp:spPr>
        <a:xfrm>
          <a:off x="3250155" y="152853"/>
          <a:ext cx="756000" cy="756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4C99F6-B212-41DD-BC3A-121AFCBBC712}">
      <dsp:nvSpPr>
        <dsp:cNvPr id="0" name=""/>
        <dsp:cNvSpPr/>
      </dsp:nvSpPr>
      <dsp:spPr>
        <a:xfrm>
          <a:off x="2548155" y="1065944"/>
          <a:ext cx="2160000" cy="67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solidFill>
                <a:schemeClr val="accent1"/>
              </a:solidFill>
            </a:rPr>
            <a:t>Precision</a:t>
          </a:r>
        </a:p>
      </dsp:txBody>
      <dsp:txXfrm>
        <a:off x="2548155" y="1065944"/>
        <a:ext cx="2160000" cy="676754"/>
      </dsp:txXfrm>
    </dsp:sp>
    <dsp:sp modelId="{AECE644F-99E0-4B89-9E6D-7B75C41D2389}">
      <dsp:nvSpPr>
        <dsp:cNvPr id="0" name=""/>
        <dsp:cNvSpPr/>
      </dsp:nvSpPr>
      <dsp:spPr>
        <a:xfrm>
          <a:off x="2548155" y="1815764"/>
          <a:ext cx="2160000" cy="199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Returning only those items which exactly match the query – search question</a:t>
          </a:r>
        </a:p>
      </dsp:txBody>
      <dsp:txXfrm>
        <a:off x="2548155" y="1815764"/>
        <a:ext cx="2160000" cy="1990331"/>
      </dsp:txXfrm>
    </dsp:sp>
    <dsp:sp modelId="{0A822ACF-4B9F-49E1-B803-F4FBD1149A16}">
      <dsp:nvSpPr>
        <dsp:cNvPr id="0" name=""/>
        <dsp:cNvSpPr/>
      </dsp:nvSpPr>
      <dsp:spPr>
        <a:xfrm>
          <a:off x="5788155" y="152853"/>
          <a:ext cx="756000" cy="756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7002F9-D022-4255-8291-6EF958E1CC77}">
      <dsp:nvSpPr>
        <dsp:cNvPr id="0" name=""/>
        <dsp:cNvSpPr/>
      </dsp:nvSpPr>
      <dsp:spPr>
        <a:xfrm>
          <a:off x="5086155" y="1065944"/>
          <a:ext cx="2160000" cy="67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solidFill>
                <a:schemeClr val="accent1"/>
              </a:solidFill>
            </a:rPr>
            <a:t>Recall</a:t>
          </a:r>
        </a:p>
      </dsp:txBody>
      <dsp:txXfrm>
        <a:off x="5086155" y="1065944"/>
        <a:ext cx="2160000" cy="676754"/>
      </dsp:txXfrm>
    </dsp:sp>
    <dsp:sp modelId="{ECC44EE3-06D5-4524-B3FB-BD0494175F1B}">
      <dsp:nvSpPr>
        <dsp:cNvPr id="0" name=""/>
        <dsp:cNvSpPr/>
      </dsp:nvSpPr>
      <dsp:spPr>
        <a:xfrm>
          <a:off x="5086155" y="1815764"/>
          <a:ext cx="2160000" cy="199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Returning ALL the items in the data base which match the search query</a:t>
          </a:r>
        </a:p>
      </dsp:txBody>
      <dsp:txXfrm>
        <a:off x="5086155" y="1815764"/>
        <a:ext cx="2160000" cy="1990331"/>
      </dsp:txXfrm>
    </dsp:sp>
    <dsp:sp modelId="{4DA099C9-9101-4252-8038-1586076C7715}">
      <dsp:nvSpPr>
        <dsp:cNvPr id="0" name=""/>
        <dsp:cNvSpPr/>
      </dsp:nvSpPr>
      <dsp:spPr>
        <a:xfrm>
          <a:off x="8686800" y="152830"/>
          <a:ext cx="756000" cy="756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BF0DC8-1441-4A3C-92CA-42E96348BE45}">
      <dsp:nvSpPr>
        <dsp:cNvPr id="0" name=""/>
        <dsp:cNvSpPr/>
      </dsp:nvSpPr>
      <dsp:spPr>
        <a:xfrm>
          <a:off x="7647300" y="1065921"/>
          <a:ext cx="2835000" cy="67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solidFill>
                <a:schemeClr val="accent1"/>
              </a:solidFill>
            </a:rPr>
            <a:t>Match against human vetted sets</a:t>
          </a:r>
        </a:p>
      </dsp:txBody>
      <dsp:txXfrm>
        <a:off x="7647300" y="1065921"/>
        <a:ext cx="2835000" cy="677447"/>
      </dsp:txXfrm>
    </dsp:sp>
    <dsp:sp modelId="{3D317CCC-A02C-4BF3-B1B5-0971950C7112}">
      <dsp:nvSpPr>
        <dsp:cNvPr id="0" name=""/>
        <dsp:cNvSpPr/>
      </dsp:nvSpPr>
      <dsp:spPr>
        <a:xfrm>
          <a:off x="7624155" y="1816424"/>
          <a:ext cx="2881288" cy="198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Training sets or humanly indexed data</a:t>
          </a:r>
        </a:p>
        <a:p>
          <a:pPr marL="0" lvl="0" indent="0" algn="ctr" defTabSz="1066800">
            <a:lnSpc>
              <a:spcPct val="90000"/>
            </a:lnSpc>
            <a:spcBef>
              <a:spcPct val="0"/>
            </a:spcBef>
            <a:spcAft>
              <a:spcPct val="35000"/>
            </a:spcAft>
            <a:buNone/>
          </a:pPr>
          <a:r>
            <a:rPr lang="en-US" sz="2400" kern="1200" dirty="0"/>
            <a:t>Indexing indicates a controlled list of terms</a:t>
          </a:r>
        </a:p>
      </dsp:txBody>
      <dsp:txXfrm>
        <a:off x="7624155" y="1816424"/>
        <a:ext cx="2881288" cy="1989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D8B93-FB69-4F4F-837B-764788B4C542}">
      <dsp:nvSpPr>
        <dsp:cNvPr id="0" name=""/>
        <dsp:cNvSpPr/>
      </dsp:nvSpPr>
      <dsp:spPr>
        <a:xfrm>
          <a:off x="3080" y="390838"/>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Gives precedence to Taxonomy terms in search</a:t>
          </a:r>
        </a:p>
      </dsp:txBody>
      <dsp:txXfrm>
        <a:off x="3080" y="390838"/>
        <a:ext cx="2444055" cy="1466433"/>
      </dsp:txXfrm>
    </dsp:sp>
    <dsp:sp modelId="{70D3B052-E110-7E43-BED0-1C282ACCFE02}">
      <dsp:nvSpPr>
        <dsp:cNvPr id="0" name=""/>
        <dsp:cNvSpPr/>
      </dsp:nvSpPr>
      <dsp:spPr>
        <a:xfrm>
          <a:off x="2691541" y="390838"/>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Search by Navigation tree</a:t>
          </a:r>
        </a:p>
      </dsp:txBody>
      <dsp:txXfrm>
        <a:off x="2691541" y="390838"/>
        <a:ext cx="2444055" cy="1466433"/>
      </dsp:txXfrm>
    </dsp:sp>
    <dsp:sp modelId="{7CC0F4B3-E3BE-C14D-B085-0E0B38B12EE6}">
      <dsp:nvSpPr>
        <dsp:cNvPr id="0" name=""/>
        <dsp:cNvSpPr/>
      </dsp:nvSpPr>
      <dsp:spPr>
        <a:xfrm>
          <a:off x="5380002" y="390838"/>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Expand search by Related terms</a:t>
          </a:r>
        </a:p>
      </dsp:txBody>
      <dsp:txXfrm>
        <a:off x="5380002" y="390838"/>
        <a:ext cx="2444055" cy="1466433"/>
      </dsp:txXfrm>
    </dsp:sp>
    <dsp:sp modelId="{FE48654E-E0E9-8949-86D9-AF1CBD487AB3}">
      <dsp:nvSpPr>
        <dsp:cNvPr id="0" name=""/>
        <dsp:cNvSpPr/>
      </dsp:nvSpPr>
      <dsp:spPr>
        <a:xfrm>
          <a:off x="8068463" y="390838"/>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Refine search via Narrower terms</a:t>
          </a:r>
        </a:p>
      </dsp:txBody>
      <dsp:txXfrm>
        <a:off x="8068463" y="390838"/>
        <a:ext cx="2444055" cy="1466433"/>
      </dsp:txXfrm>
    </dsp:sp>
    <dsp:sp modelId="{E6803D27-635B-FE4E-9D7E-DA8A37726CE6}">
      <dsp:nvSpPr>
        <dsp:cNvPr id="0" name=""/>
        <dsp:cNvSpPr/>
      </dsp:nvSpPr>
      <dsp:spPr>
        <a:xfrm>
          <a:off x="3080" y="2101677"/>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Type ahead shows both terms and synonyms</a:t>
          </a:r>
        </a:p>
        <a:p>
          <a:pPr marL="171450" lvl="1" indent="-171450" algn="l" defTabSz="755650">
            <a:lnSpc>
              <a:spcPct val="90000"/>
            </a:lnSpc>
            <a:spcBef>
              <a:spcPct val="0"/>
            </a:spcBef>
            <a:spcAft>
              <a:spcPct val="15000"/>
            </a:spcAft>
            <a:buChar char="•"/>
          </a:pPr>
          <a:r>
            <a:rPr lang="en-US" sz="1700" kern="1200"/>
            <a:t>Permuted list format</a:t>
          </a:r>
        </a:p>
      </dsp:txBody>
      <dsp:txXfrm>
        <a:off x="3080" y="2101677"/>
        <a:ext cx="2444055" cy="1466433"/>
      </dsp:txXfrm>
    </dsp:sp>
    <dsp:sp modelId="{C59B7793-725F-6D42-930F-210C099581E1}">
      <dsp:nvSpPr>
        <dsp:cNvPr id="0" name=""/>
        <dsp:cNvSpPr/>
      </dsp:nvSpPr>
      <dsp:spPr>
        <a:xfrm>
          <a:off x="2691541" y="2101677"/>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Suggests preferred term if synonym is entered in search box</a:t>
          </a:r>
        </a:p>
      </dsp:txBody>
      <dsp:txXfrm>
        <a:off x="2691541" y="2101677"/>
        <a:ext cx="2444055" cy="1466433"/>
      </dsp:txXfrm>
    </dsp:sp>
    <dsp:sp modelId="{DDC366D6-03AD-5D45-A499-3AD72ADBE006}">
      <dsp:nvSpPr>
        <dsp:cNvPr id="0" name=""/>
        <dsp:cNvSpPr/>
      </dsp:nvSpPr>
      <dsp:spPr>
        <a:xfrm>
          <a:off x="5380002" y="2101677"/>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Provide for recursive search (Search within a search set)</a:t>
          </a:r>
        </a:p>
      </dsp:txBody>
      <dsp:txXfrm>
        <a:off x="5380002" y="2101677"/>
        <a:ext cx="2444055" cy="1466433"/>
      </dsp:txXfrm>
    </dsp:sp>
    <dsp:sp modelId="{5AED860F-4EEA-3441-A7B6-E10ED300FB95}">
      <dsp:nvSpPr>
        <dsp:cNvPr id="0" name=""/>
        <dsp:cNvSpPr/>
      </dsp:nvSpPr>
      <dsp:spPr>
        <a:xfrm>
          <a:off x="8068463" y="2101677"/>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Give recommendations</a:t>
          </a:r>
        </a:p>
      </dsp:txBody>
      <dsp:txXfrm>
        <a:off x="8068463" y="2101677"/>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8DC09-4008-9145-8BF2-ED3A61435D83}">
      <dsp:nvSpPr>
        <dsp:cNvPr id="0" name=""/>
        <dsp:cNvSpPr/>
      </dsp:nvSpPr>
      <dsp:spPr>
        <a:xfrm>
          <a:off x="0" y="3929"/>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Search software</a:t>
          </a:r>
        </a:p>
      </dsp:txBody>
      <dsp:txXfrm>
        <a:off x="25759" y="29688"/>
        <a:ext cx="10464082" cy="476152"/>
      </dsp:txXfrm>
    </dsp:sp>
    <dsp:sp modelId="{32BC404D-7448-3E49-8926-46CA0E1B7C3F}">
      <dsp:nvSpPr>
        <dsp:cNvPr id="0" name=""/>
        <dsp:cNvSpPr/>
      </dsp:nvSpPr>
      <dsp:spPr>
        <a:xfrm>
          <a:off x="0" y="531599"/>
          <a:ext cx="10515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Inverted Index</a:t>
          </a:r>
        </a:p>
        <a:p>
          <a:pPr marL="171450" lvl="1" indent="-171450" algn="l" defTabSz="755650">
            <a:lnSpc>
              <a:spcPct val="90000"/>
            </a:lnSpc>
            <a:spcBef>
              <a:spcPct val="0"/>
            </a:spcBef>
            <a:spcAft>
              <a:spcPct val="20000"/>
            </a:spcAft>
            <a:buChar char="•"/>
          </a:pPr>
          <a:r>
            <a:rPr lang="en-US" sz="1700" kern="1200"/>
            <a:t>Search algorithms</a:t>
          </a:r>
        </a:p>
      </dsp:txBody>
      <dsp:txXfrm>
        <a:off x="0" y="531599"/>
        <a:ext cx="10515600" cy="592020"/>
      </dsp:txXfrm>
    </dsp:sp>
    <dsp:sp modelId="{407CCA8E-F953-2A42-BB13-2E5CDF297518}">
      <dsp:nvSpPr>
        <dsp:cNvPr id="0" name=""/>
        <dsp:cNvSpPr/>
      </dsp:nvSpPr>
      <dsp:spPr>
        <a:xfrm>
          <a:off x="0" y="1123619"/>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Content layer</a:t>
          </a:r>
        </a:p>
      </dsp:txBody>
      <dsp:txXfrm>
        <a:off x="25759" y="1149378"/>
        <a:ext cx="10464082" cy="476152"/>
      </dsp:txXfrm>
    </dsp:sp>
    <dsp:sp modelId="{47AD8C74-724B-F947-A68A-22C6E9C9BB46}">
      <dsp:nvSpPr>
        <dsp:cNvPr id="0" name=""/>
        <dsp:cNvSpPr/>
      </dsp:nvSpPr>
      <dsp:spPr>
        <a:xfrm>
          <a:off x="0" y="1651289"/>
          <a:ext cx="10515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Rich metadata</a:t>
          </a:r>
        </a:p>
        <a:p>
          <a:pPr marL="171450" lvl="1" indent="-171450" algn="l" defTabSz="755650">
            <a:lnSpc>
              <a:spcPct val="90000"/>
            </a:lnSpc>
            <a:spcBef>
              <a:spcPct val="0"/>
            </a:spcBef>
            <a:spcAft>
              <a:spcPct val="20000"/>
            </a:spcAft>
            <a:buChar char="•"/>
          </a:pPr>
          <a:r>
            <a:rPr lang="en-US" sz="1700" kern="1200"/>
            <a:t>Consistent format</a:t>
          </a:r>
        </a:p>
      </dsp:txBody>
      <dsp:txXfrm>
        <a:off x="0" y="1651289"/>
        <a:ext cx="10515600" cy="592020"/>
      </dsp:txXfrm>
    </dsp:sp>
    <dsp:sp modelId="{08F68230-CCD8-6C45-AC82-625EC881E852}">
      <dsp:nvSpPr>
        <dsp:cNvPr id="0" name=""/>
        <dsp:cNvSpPr/>
      </dsp:nvSpPr>
      <dsp:spPr>
        <a:xfrm>
          <a:off x="0" y="2243309"/>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Presentation layer (User Interface)</a:t>
          </a:r>
        </a:p>
      </dsp:txBody>
      <dsp:txXfrm>
        <a:off x="25759" y="2269068"/>
        <a:ext cx="10464082" cy="476152"/>
      </dsp:txXfrm>
    </dsp:sp>
    <dsp:sp modelId="{6C2FA034-7C46-264A-B68A-B2F6DB4CE42C}">
      <dsp:nvSpPr>
        <dsp:cNvPr id="0" name=""/>
        <dsp:cNvSpPr/>
      </dsp:nvSpPr>
      <dsp:spPr>
        <a:xfrm>
          <a:off x="0" y="2770979"/>
          <a:ext cx="10515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Search box</a:t>
          </a:r>
        </a:p>
        <a:p>
          <a:pPr marL="171450" lvl="1" indent="-171450" algn="l" defTabSz="755650">
            <a:lnSpc>
              <a:spcPct val="90000"/>
            </a:lnSpc>
            <a:spcBef>
              <a:spcPct val="0"/>
            </a:spcBef>
            <a:spcAft>
              <a:spcPct val="20000"/>
            </a:spcAft>
            <a:buChar char="•"/>
          </a:pPr>
          <a:r>
            <a:rPr lang="en-US" sz="1700" kern="1200"/>
            <a:t>Auto-completion</a:t>
          </a:r>
        </a:p>
        <a:p>
          <a:pPr marL="171450" lvl="1" indent="-171450" algn="l" defTabSz="755650">
            <a:lnSpc>
              <a:spcPct val="90000"/>
            </a:lnSpc>
            <a:spcBef>
              <a:spcPct val="0"/>
            </a:spcBef>
            <a:spcAft>
              <a:spcPct val="20000"/>
            </a:spcAft>
            <a:buChar char="•"/>
          </a:pPr>
          <a:r>
            <a:rPr lang="en-US" sz="1700" kern="1200"/>
            <a:t>Related content</a:t>
          </a:r>
        </a:p>
        <a:p>
          <a:pPr marL="171450" lvl="1" indent="-171450" algn="l" defTabSz="755650">
            <a:lnSpc>
              <a:spcPct val="90000"/>
            </a:lnSpc>
            <a:spcBef>
              <a:spcPct val="0"/>
            </a:spcBef>
            <a:spcAft>
              <a:spcPct val="20000"/>
            </a:spcAft>
            <a:buChar char="•"/>
          </a:pPr>
          <a:r>
            <a:rPr lang="en-US" sz="1700" kern="1200"/>
            <a:t>Advanced search options</a:t>
          </a:r>
        </a:p>
      </dsp:txBody>
      <dsp:txXfrm>
        <a:off x="0" y="2770979"/>
        <a:ext cx="10515600" cy="1184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DB01E-8C4A-4426-9250-8728A9709A2E}">
      <dsp:nvSpPr>
        <dsp:cNvPr id="0" name=""/>
        <dsp:cNvSpPr/>
      </dsp:nvSpPr>
      <dsp:spPr>
        <a:xfrm>
          <a:off x="82613" y="35678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08588-EB84-40D0-83D1-BEACCAB3CDD4}">
      <dsp:nvSpPr>
        <dsp:cNvPr id="0" name=""/>
        <dsp:cNvSpPr/>
      </dsp:nvSpPr>
      <dsp:spPr>
        <a:xfrm>
          <a:off x="271034" y="54521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1817A-54CA-4F87-97EC-56F599AD3F43}">
      <dsp:nvSpPr>
        <dsp:cNvPr id="0" name=""/>
        <dsp:cNvSpPr/>
      </dsp:nvSpPr>
      <dsp:spPr>
        <a:xfrm>
          <a:off x="1172126" y="35678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Have to tag the records</a:t>
          </a:r>
        </a:p>
      </dsp:txBody>
      <dsp:txXfrm>
        <a:off x="1172126" y="356788"/>
        <a:ext cx="2114937" cy="897246"/>
      </dsp:txXfrm>
    </dsp:sp>
    <dsp:sp modelId="{804F5615-7522-4931-97E4-6446E77A9930}">
      <dsp:nvSpPr>
        <dsp:cNvPr id="0" name=""/>
        <dsp:cNvSpPr/>
      </dsp:nvSpPr>
      <dsp:spPr>
        <a:xfrm>
          <a:off x="3655575" y="35678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2EBB6-43AB-4B73-9122-2EF3C42930DD}">
      <dsp:nvSpPr>
        <dsp:cNvPr id="0" name=""/>
        <dsp:cNvSpPr/>
      </dsp:nvSpPr>
      <dsp:spPr>
        <a:xfrm>
          <a:off x="3843996" y="54521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FAFAD-B917-4931-B242-7878E294F285}">
      <dsp:nvSpPr>
        <dsp:cNvPr id="0" name=""/>
        <dsp:cNvSpPr/>
      </dsp:nvSpPr>
      <dsp:spPr>
        <a:xfrm>
          <a:off x="4745088" y="35678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Semantically enrich</a:t>
          </a:r>
        </a:p>
      </dsp:txBody>
      <dsp:txXfrm>
        <a:off x="4745088" y="356788"/>
        <a:ext cx="2114937" cy="897246"/>
      </dsp:txXfrm>
    </dsp:sp>
    <dsp:sp modelId="{9E3D9EDA-6FD6-4966-900A-941DFB63507E}">
      <dsp:nvSpPr>
        <dsp:cNvPr id="0" name=""/>
        <dsp:cNvSpPr/>
      </dsp:nvSpPr>
      <dsp:spPr>
        <a:xfrm>
          <a:off x="7228536" y="35678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818E7-E40E-4F92-8204-CCC00A462332}">
      <dsp:nvSpPr>
        <dsp:cNvPr id="0" name=""/>
        <dsp:cNvSpPr/>
      </dsp:nvSpPr>
      <dsp:spPr>
        <a:xfrm>
          <a:off x="7416958" y="54521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DA03B-66FB-4B7A-B366-43FC3821950D}">
      <dsp:nvSpPr>
        <dsp:cNvPr id="0" name=""/>
        <dsp:cNvSpPr/>
      </dsp:nvSpPr>
      <dsp:spPr>
        <a:xfrm>
          <a:off x="8318049" y="35678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Add subject metadata</a:t>
          </a:r>
        </a:p>
      </dsp:txBody>
      <dsp:txXfrm>
        <a:off x="8318049" y="356788"/>
        <a:ext cx="2114937" cy="897246"/>
      </dsp:txXfrm>
    </dsp:sp>
    <dsp:sp modelId="{06D6DFE4-5215-4A46-9AF8-ECBD33CD1F23}">
      <dsp:nvSpPr>
        <dsp:cNvPr id="0" name=""/>
        <dsp:cNvSpPr/>
      </dsp:nvSpPr>
      <dsp:spPr>
        <a:xfrm>
          <a:off x="82613" y="2315985"/>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8FEAD-C2AA-4188-9542-DD9D196E2FC5}">
      <dsp:nvSpPr>
        <dsp:cNvPr id="0" name=""/>
        <dsp:cNvSpPr/>
      </dsp:nvSpPr>
      <dsp:spPr>
        <a:xfrm>
          <a:off x="271034" y="2504406"/>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8C94F-5019-4ECB-972E-43EE605D35E5}">
      <dsp:nvSpPr>
        <dsp:cNvPr id="0" name=""/>
        <dsp:cNvSpPr/>
      </dsp:nvSpPr>
      <dsp:spPr>
        <a:xfrm>
          <a:off x="1172126" y="2009118"/>
          <a:ext cx="2114937" cy="1510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Create a controlled vocabulary</a:t>
          </a:r>
        </a:p>
      </dsp:txBody>
      <dsp:txXfrm>
        <a:off x="1172126" y="2009118"/>
        <a:ext cx="2114937" cy="1510980"/>
      </dsp:txXfrm>
    </dsp:sp>
    <dsp:sp modelId="{64FDF01D-6323-48A3-9A16-0E212A7D5F9D}">
      <dsp:nvSpPr>
        <dsp:cNvPr id="0" name=""/>
        <dsp:cNvSpPr/>
      </dsp:nvSpPr>
      <dsp:spPr>
        <a:xfrm>
          <a:off x="3655575" y="2315985"/>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7170E-5BB0-4E9F-9ADF-6BB185C4EDCA}">
      <dsp:nvSpPr>
        <dsp:cNvPr id="0" name=""/>
        <dsp:cNvSpPr/>
      </dsp:nvSpPr>
      <dsp:spPr>
        <a:xfrm>
          <a:off x="3843996" y="2504406"/>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7C682-85BB-43F9-AE23-0156100465BA}">
      <dsp:nvSpPr>
        <dsp:cNvPr id="0" name=""/>
        <dsp:cNvSpPr/>
      </dsp:nvSpPr>
      <dsp:spPr>
        <a:xfrm>
          <a:off x="4917095" y="1950500"/>
          <a:ext cx="3810735" cy="167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Use good metadata at the input and the search ends of the pipeline</a:t>
          </a:r>
        </a:p>
      </dsp:txBody>
      <dsp:txXfrm>
        <a:off x="4917095" y="1950500"/>
        <a:ext cx="3810735" cy="1675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DC1D2-93A6-1448-BDB1-1B3D6A151FFC}">
      <dsp:nvSpPr>
        <dsp:cNvPr id="0" name=""/>
        <dsp:cNvSpPr/>
      </dsp:nvSpPr>
      <dsp:spPr>
        <a:xfrm>
          <a:off x="7438" y="791789"/>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Find</a:t>
          </a:r>
        </a:p>
      </dsp:txBody>
      <dsp:txXfrm>
        <a:off x="7438" y="791789"/>
        <a:ext cx="2544259" cy="763277"/>
      </dsp:txXfrm>
    </dsp:sp>
    <dsp:sp modelId="{B8EB6726-50BA-6D47-9F6A-C13CF340DBAC}">
      <dsp:nvSpPr>
        <dsp:cNvPr id="0" name=""/>
        <dsp:cNvSpPr/>
      </dsp:nvSpPr>
      <dsp:spPr>
        <a:xfrm>
          <a:off x="7438" y="1555067"/>
          <a:ext cx="2544259" cy="1612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Find like concepts</a:t>
          </a:r>
        </a:p>
      </dsp:txBody>
      <dsp:txXfrm>
        <a:off x="7438" y="1555067"/>
        <a:ext cx="2544259" cy="1612091"/>
      </dsp:txXfrm>
    </dsp:sp>
    <dsp:sp modelId="{9B5D2452-F131-5047-AEA4-C0CA8CA75581}">
      <dsp:nvSpPr>
        <dsp:cNvPr id="0" name=""/>
        <dsp:cNvSpPr/>
      </dsp:nvSpPr>
      <dsp:spPr>
        <a:xfrm>
          <a:off x="2659592" y="791789"/>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Merge</a:t>
          </a:r>
        </a:p>
      </dsp:txBody>
      <dsp:txXfrm>
        <a:off x="2659592" y="791789"/>
        <a:ext cx="2544259" cy="763277"/>
      </dsp:txXfrm>
    </dsp:sp>
    <dsp:sp modelId="{2C1C01B4-9249-8B4A-97F7-7AB24B9C2A45}">
      <dsp:nvSpPr>
        <dsp:cNvPr id="0" name=""/>
        <dsp:cNvSpPr/>
      </dsp:nvSpPr>
      <dsp:spPr>
        <a:xfrm>
          <a:off x="2659592" y="1555067"/>
          <a:ext cx="2544259" cy="1612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Merge the terms</a:t>
          </a:r>
        </a:p>
      </dsp:txBody>
      <dsp:txXfrm>
        <a:off x="2659592" y="1555067"/>
        <a:ext cx="2544259" cy="1612091"/>
      </dsp:txXfrm>
    </dsp:sp>
    <dsp:sp modelId="{60671D6B-9AAB-B049-9251-A6B487748E9F}">
      <dsp:nvSpPr>
        <dsp:cNvPr id="0" name=""/>
        <dsp:cNvSpPr/>
      </dsp:nvSpPr>
      <dsp:spPr>
        <a:xfrm>
          <a:off x="5311747" y="791789"/>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Choose</a:t>
          </a:r>
        </a:p>
      </dsp:txBody>
      <dsp:txXfrm>
        <a:off x="5311747" y="791789"/>
        <a:ext cx="2544259" cy="763277"/>
      </dsp:txXfrm>
    </dsp:sp>
    <dsp:sp modelId="{3CE6A7FD-DF86-6E4C-A022-469539C109C9}">
      <dsp:nvSpPr>
        <dsp:cNvPr id="0" name=""/>
        <dsp:cNvSpPr/>
      </dsp:nvSpPr>
      <dsp:spPr>
        <a:xfrm>
          <a:off x="5311747" y="1555067"/>
          <a:ext cx="2544259" cy="1612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Choose a preferred form</a:t>
          </a:r>
        </a:p>
      </dsp:txBody>
      <dsp:txXfrm>
        <a:off x="5311747" y="1555067"/>
        <a:ext cx="2544259" cy="1612091"/>
      </dsp:txXfrm>
    </dsp:sp>
    <dsp:sp modelId="{6440A3E1-BEE4-3641-A388-7A7DE79FA516}">
      <dsp:nvSpPr>
        <dsp:cNvPr id="0" name=""/>
        <dsp:cNvSpPr/>
      </dsp:nvSpPr>
      <dsp:spPr>
        <a:xfrm>
          <a:off x="7963901" y="791789"/>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Build</a:t>
          </a:r>
        </a:p>
      </dsp:txBody>
      <dsp:txXfrm>
        <a:off x="7963901" y="791789"/>
        <a:ext cx="2544259" cy="763277"/>
      </dsp:txXfrm>
    </dsp:sp>
    <dsp:sp modelId="{419090E1-C94B-004F-9FA2-8E22C6418EE1}">
      <dsp:nvSpPr>
        <dsp:cNvPr id="0" name=""/>
        <dsp:cNvSpPr/>
      </dsp:nvSpPr>
      <dsp:spPr>
        <a:xfrm>
          <a:off x="7963901" y="1555067"/>
          <a:ext cx="2544259" cy="1612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Build term record </a:t>
          </a:r>
        </a:p>
        <a:p>
          <a:pPr marL="114300" lvl="1" indent="-114300" algn="l" defTabSz="666750">
            <a:lnSpc>
              <a:spcPct val="90000"/>
            </a:lnSpc>
            <a:spcBef>
              <a:spcPct val="0"/>
            </a:spcBef>
            <a:spcAft>
              <a:spcPct val="15000"/>
            </a:spcAft>
            <a:buChar char="•"/>
          </a:pPr>
          <a:r>
            <a:rPr lang="en-US" sz="1500" kern="1200"/>
            <a:t>Hierarchy</a:t>
          </a:r>
        </a:p>
        <a:p>
          <a:pPr marL="114300" lvl="1" indent="-114300" algn="l" defTabSz="666750">
            <a:lnSpc>
              <a:spcPct val="90000"/>
            </a:lnSpc>
            <a:spcBef>
              <a:spcPct val="0"/>
            </a:spcBef>
            <a:spcAft>
              <a:spcPct val="15000"/>
            </a:spcAft>
            <a:buChar char="•"/>
          </a:pPr>
          <a:r>
            <a:rPr lang="en-US" sz="1500" kern="1200"/>
            <a:t>Equivalence</a:t>
          </a:r>
        </a:p>
        <a:p>
          <a:pPr marL="114300" lvl="1" indent="-114300" algn="l" defTabSz="666750">
            <a:lnSpc>
              <a:spcPct val="90000"/>
            </a:lnSpc>
            <a:spcBef>
              <a:spcPct val="0"/>
            </a:spcBef>
            <a:spcAft>
              <a:spcPct val="15000"/>
            </a:spcAft>
            <a:buChar char="•"/>
          </a:pPr>
          <a:r>
            <a:rPr lang="en-US" sz="1500" kern="1200"/>
            <a:t>Associative</a:t>
          </a:r>
        </a:p>
      </dsp:txBody>
      <dsp:txXfrm>
        <a:off x="7963901" y="1555067"/>
        <a:ext cx="2544259" cy="16120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A25D2-FC03-7445-A4FF-AAC1F0EBBA12}">
      <dsp:nvSpPr>
        <dsp:cNvPr id="0" name=""/>
        <dsp:cNvSpPr/>
      </dsp:nvSpPr>
      <dsp:spPr>
        <a:xfrm>
          <a:off x="0" y="123775"/>
          <a:ext cx="105156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Search Priority Using the Thesaurus terms</a:t>
          </a:r>
        </a:p>
      </dsp:txBody>
      <dsp:txXfrm>
        <a:off x="19904" y="143679"/>
        <a:ext cx="10475792" cy="367937"/>
      </dsp:txXfrm>
    </dsp:sp>
    <dsp:sp modelId="{C6B71D45-26E6-A94C-B15E-EC69686CDCAA}">
      <dsp:nvSpPr>
        <dsp:cNvPr id="0" name=""/>
        <dsp:cNvSpPr/>
      </dsp:nvSpPr>
      <dsp:spPr>
        <a:xfrm>
          <a:off x="0" y="531520"/>
          <a:ext cx="10515600"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Better precision and recall in search</a:t>
          </a:r>
        </a:p>
        <a:p>
          <a:pPr marL="114300" lvl="1" indent="-114300" algn="l" defTabSz="577850">
            <a:lnSpc>
              <a:spcPct val="90000"/>
            </a:lnSpc>
            <a:spcBef>
              <a:spcPct val="0"/>
            </a:spcBef>
            <a:spcAft>
              <a:spcPct val="20000"/>
            </a:spcAft>
            <a:buChar char="•"/>
          </a:pPr>
          <a:r>
            <a:rPr lang="en-US" sz="1300" kern="1200"/>
            <a:t>No false presentations</a:t>
          </a:r>
        </a:p>
        <a:p>
          <a:pPr marL="114300" lvl="1" indent="-114300" algn="l" defTabSz="577850">
            <a:lnSpc>
              <a:spcPct val="90000"/>
            </a:lnSpc>
            <a:spcBef>
              <a:spcPct val="0"/>
            </a:spcBef>
            <a:spcAft>
              <a:spcPct val="20000"/>
            </a:spcAft>
            <a:buChar char="•"/>
          </a:pPr>
          <a:r>
            <a:rPr lang="en-US" sz="1300" kern="1200" dirty="0"/>
            <a:t>Insures full coverage of publications</a:t>
          </a:r>
        </a:p>
        <a:p>
          <a:pPr marL="114300" lvl="1" indent="-114300" algn="l" defTabSz="577850">
            <a:lnSpc>
              <a:spcPct val="90000"/>
            </a:lnSpc>
            <a:spcBef>
              <a:spcPct val="0"/>
            </a:spcBef>
            <a:spcAft>
              <a:spcPct val="20000"/>
            </a:spcAft>
            <a:buChar char="•"/>
          </a:pPr>
          <a:r>
            <a:rPr lang="en-US" sz="1300" kern="1200"/>
            <a:t>Synonymy fully expanded to match the thesaurus</a:t>
          </a:r>
        </a:p>
        <a:p>
          <a:pPr marL="114300" lvl="1" indent="-114300" algn="l" defTabSz="577850">
            <a:lnSpc>
              <a:spcPct val="90000"/>
            </a:lnSpc>
            <a:spcBef>
              <a:spcPct val="0"/>
            </a:spcBef>
            <a:spcAft>
              <a:spcPct val="20000"/>
            </a:spcAft>
            <a:buChar char="•"/>
          </a:pPr>
          <a:r>
            <a:rPr lang="en-US" sz="1300" kern="1200"/>
            <a:t>Searches the thesaurus terms first on the tagged documents</a:t>
          </a:r>
        </a:p>
      </dsp:txBody>
      <dsp:txXfrm>
        <a:off x="0" y="531520"/>
        <a:ext cx="10515600" cy="1126080"/>
      </dsp:txXfrm>
    </dsp:sp>
    <dsp:sp modelId="{17FF2A03-5684-A24B-9A2F-7E513A35EDB7}">
      <dsp:nvSpPr>
        <dsp:cNvPr id="0" name=""/>
        <dsp:cNvSpPr/>
      </dsp:nvSpPr>
      <dsp:spPr>
        <a:xfrm>
          <a:off x="0" y="1657600"/>
          <a:ext cx="105156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Triple store leverage</a:t>
          </a:r>
        </a:p>
      </dsp:txBody>
      <dsp:txXfrm>
        <a:off x="19904" y="1677504"/>
        <a:ext cx="10475792" cy="367937"/>
      </dsp:txXfrm>
    </dsp:sp>
    <dsp:sp modelId="{721E873B-DB45-544E-A935-CC5460277127}">
      <dsp:nvSpPr>
        <dsp:cNvPr id="0" name=""/>
        <dsp:cNvSpPr/>
      </dsp:nvSpPr>
      <dsp:spPr>
        <a:xfrm>
          <a:off x="0" y="2065345"/>
          <a:ext cx="105156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Provide new connection options in search</a:t>
          </a:r>
        </a:p>
        <a:p>
          <a:pPr marL="114300" lvl="1" indent="-114300" algn="l" defTabSz="577850">
            <a:lnSpc>
              <a:spcPct val="90000"/>
            </a:lnSpc>
            <a:spcBef>
              <a:spcPct val="0"/>
            </a:spcBef>
            <a:spcAft>
              <a:spcPct val="20000"/>
            </a:spcAft>
            <a:buChar char="•"/>
          </a:pPr>
          <a:r>
            <a:rPr lang="en-US" sz="1300" kern="1200"/>
            <a:t>Expand the connections users can make</a:t>
          </a:r>
        </a:p>
      </dsp:txBody>
      <dsp:txXfrm>
        <a:off x="0" y="2065345"/>
        <a:ext cx="10515600" cy="448672"/>
      </dsp:txXfrm>
    </dsp:sp>
    <dsp:sp modelId="{E942CC86-BB28-404D-BE1B-A8159D8C1EBE}">
      <dsp:nvSpPr>
        <dsp:cNvPr id="0" name=""/>
        <dsp:cNvSpPr/>
      </dsp:nvSpPr>
      <dsp:spPr>
        <a:xfrm>
          <a:off x="0" y="2514018"/>
          <a:ext cx="105156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Knowledge graph presentations for an expanded user experience</a:t>
          </a:r>
        </a:p>
      </dsp:txBody>
      <dsp:txXfrm>
        <a:off x="19904" y="2533922"/>
        <a:ext cx="10475792" cy="367937"/>
      </dsp:txXfrm>
    </dsp:sp>
    <dsp:sp modelId="{2CE62409-69C5-7E4F-984D-8D2CBCF38714}">
      <dsp:nvSpPr>
        <dsp:cNvPr id="0" name=""/>
        <dsp:cNvSpPr/>
      </dsp:nvSpPr>
      <dsp:spPr>
        <a:xfrm>
          <a:off x="0" y="2970723"/>
          <a:ext cx="105156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Integration first with the current user interface</a:t>
          </a:r>
        </a:p>
      </dsp:txBody>
      <dsp:txXfrm>
        <a:off x="19904" y="2990627"/>
        <a:ext cx="10475792" cy="367937"/>
      </dsp:txXfrm>
    </dsp:sp>
    <dsp:sp modelId="{F9AEF402-DB92-604F-B286-410F8425863B}">
      <dsp:nvSpPr>
        <dsp:cNvPr id="0" name=""/>
        <dsp:cNvSpPr/>
      </dsp:nvSpPr>
      <dsp:spPr>
        <a:xfrm>
          <a:off x="0" y="3427428"/>
          <a:ext cx="10515600"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Expand the options for the users with the new technology behind the scenes</a:t>
          </a:r>
        </a:p>
      </dsp:txBody>
      <dsp:txXfrm>
        <a:off x="19904" y="3447332"/>
        <a:ext cx="10475792" cy="367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93690-C1ED-8E43-8BFF-859382690295}">
      <dsp:nvSpPr>
        <dsp:cNvPr id="0" name=""/>
        <dsp:cNvSpPr/>
      </dsp:nvSpPr>
      <dsp:spPr>
        <a:xfrm>
          <a:off x="0" y="6341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Stemming </a:t>
          </a:r>
        </a:p>
      </dsp:txBody>
      <dsp:txXfrm>
        <a:off x="22246" y="85665"/>
        <a:ext cx="10471108" cy="411223"/>
      </dsp:txXfrm>
    </dsp:sp>
    <dsp:sp modelId="{A0B44E8F-62CF-194B-A6DF-9647BEFD7F43}">
      <dsp:nvSpPr>
        <dsp:cNvPr id="0" name=""/>
        <dsp:cNvSpPr/>
      </dsp:nvSpPr>
      <dsp:spPr>
        <a:xfrm>
          <a:off x="0" y="519134"/>
          <a:ext cx="10515600" cy="60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-ing, -ed, -es, -</a:t>
          </a:r>
          <a:r>
            <a:rPr lang="ja-JP" sz="1500" kern="1200"/>
            <a:t>’</a:t>
          </a:r>
          <a:r>
            <a:rPr lang="en-US" sz="1500" kern="1200"/>
            <a:t>s, -s</a:t>
          </a:r>
          <a:r>
            <a:rPr lang="ja-JP" sz="1500" kern="1200"/>
            <a:t>’</a:t>
          </a:r>
          <a:r>
            <a:rPr lang="en-US" sz="1500" kern="1200"/>
            <a:t>, etc. </a:t>
          </a:r>
        </a:p>
        <a:p>
          <a:pPr marL="114300" lvl="1" indent="-114300" algn="l" defTabSz="666750">
            <a:lnSpc>
              <a:spcPct val="90000"/>
            </a:lnSpc>
            <a:spcBef>
              <a:spcPct val="0"/>
            </a:spcBef>
            <a:spcAft>
              <a:spcPct val="20000"/>
            </a:spcAft>
            <a:buChar char="•"/>
          </a:pPr>
          <a:r>
            <a:rPr lang="en-US" sz="1500" kern="1200"/>
            <a:t>Depluralization</a:t>
          </a:r>
        </a:p>
      </dsp:txBody>
      <dsp:txXfrm>
        <a:off x="0" y="519134"/>
        <a:ext cx="10515600" cy="609615"/>
      </dsp:txXfrm>
    </dsp:sp>
    <dsp:sp modelId="{2BE34FA1-62CF-FB45-9AEE-C5D75BB9042C}">
      <dsp:nvSpPr>
        <dsp:cNvPr id="0" name=""/>
        <dsp:cNvSpPr/>
      </dsp:nvSpPr>
      <dsp:spPr>
        <a:xfrm>
          <a:off x="0" y="112874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Truncation</a:t>
          </a:r>
        </a:p>
      </dsp:txBody>
      <dsp:txXfrm>
        <a:off x="22246" y="1150995"/>
        <a:ext cx="10471108" cy="411223"/>
      </dsp:txXfrm>
    </dsp:sp>
    <dsp:sp modelId="{0AA8B8EE-C48A-124E-AA29-C835EB82F2F6}">
      <dsp:nvSpPr>
        <dsp:cNvPr id="0" name=""/>
        <dsp:cNvSpPr/>
      </dsp:nvSpPr>
      <dsp:spPr>
        <a:xfrm>
          <a:off x="0" y="1584464"/>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Left and right</a:t>
          </a:r>
        </a:p>
      </dsp:txBody>
      <dsp:txXfrm>
        <a:off x="0" y="1584464"/>
        <a:ext cx="10515600" cy="314640"/>
      </dsp:txXfrm>
    </dsp:sp>
    <dsp:sp modelId="{C9D1E6BA-572A-B34C-BED4-1A26F0F832AC}">
      <dsp:nvSpPr>
        <dsp:cNvPr id="0" name=""/>
        <dsp:cNvSpPr/>
      </dsp:nvSpPr>
      <dsp:spPr>
        <a:xfrm>
          <a:off x="0" y="189910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Wild cards</a:t>
          </a:r>
        </a:p>
      </dsp:txBody>
      <dsp:txXfrm>
        <a:off x="22246" y="1921350"/>
        <a:ext cx="10471108" cy="411223"/>
      </dsp:txXfrm>
    </dsp:sp>
    <dsp:sp modelId="{49003B2E-3A80-A444-83DC-284A5F3E53F7}">
      <dsp:nvSpPr>
        <dsp:cNvPr id="0" name=""/>
        <dsp:cNvSpPr/>
      </dsp:nvSpPr>
      <dsp:spPr>
        <a:xfrm>
          <a:off x="0" y="2354819"/>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Organi*ation</a:t>
          </a:r>
        </a:p>
      </dsp:txBody>
      <dsp:txXfrm>
        <a:off x="0" y="2354819"/>
        <a:ext cx="10515600" cy="314640"/>
      </dsp:txXfrm>
    </dsp:sp>
    <dsp:sp modelId="{451ED3F2-4620-AE44-9C4A-151F0C2AF021}">
      <dsp:nvSpPr>
        <dsp:cNvPr id="0" name=""/>
        <dsp:cNvSpPr/>
      </dsp:nvSpPr>
      <dsp:spPr>
        <a:xfrm>
          <a:off x="0" y="266945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Variant Spellings</a:t>
          </a:r>
        </a:p>
      </dsp:txBody>
      <dsp:txXfrm>
        <a:off x="22246" y="2691705"/>
        <a:ext cx="10471108" cy="411223"/>
      </dsp:txXfrm>
    </dsp:sp>
    <dsp:sp modelId="{E945376C-002A-0E47-B34E-FA6367FA786C}">
      <dsp:nvSpPr>
        <dsp:cNvPr id="0" name=""/>
        <dsp:cNvSpPr/>
      </dsp:nvSpPr>
      <dsp:spPr>
        <a:xfrm>
          <a:off x="0" y="3125174"/>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Centre, center</a:t>
          </a:r>
        </a:p>
      </dsp:txBody>
      <dsp:txXfrm>
        <a:off x="0" y="3125174"/>
        <a:ext cx="10515600" cy="314640"/>
      </dsp:txXfrm>
    </dsp:sp>
    <dsp:sp modelId="{53034884-4FE1-0440-A568-A85122A1125B}">
      <dsp:nvSpPr>
        <dsp:cNvPr id="0" name=""/>
        <dsp:cNvSpPr/>
      </dsp:nvSpPr>
      <dsp:spPr>
        <a:xfrm>
          <a:off x="0" y="343981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Hyphens </a:t>
          </a:r>
        </a:p>
      </dsp:txBody>
      <dsp:txXfrm>
        <a:off x="22246" y="3462060"/>
        <a:ext cx="10471108" cy="411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C7446-7AF6-8E43-A2FA-6ED155527171}">
      <dsp:nvSpPr>
        <dsp:cNvPr id="0" name=""/>
        <dsp:cNvSpPr/>
      </dsp:nvSpPr>
      <dsp:spPr>
        <a:xfrm>
          <a:off x="7438" y="665845"/>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Tag</a:t>
          </a:r>
        </a:p>
      </dsp:txBody>
      <dsp:txXfrm>
        <a:off x="7438" y="665845"/>
        <a:ext cx="2544259" cy="763277"/>
      </dsp:txXfrm>
    </dsp:sp>
    <dsp:sp modelId="{7A7F75CB-56E4-DE4E-A7FE-4CBF11928D79}">
      <dsp:nvSpPr>
        <dsp:cNvPr id="0" name=""/>
        <dsp:cNvSpPr/>
      </dsp:nvSpPr>
      <dsp:spPr>
        <a:xfrm>
          <a:off x="7438" y="1429123"/>
          <a:ext cx="2544259" cy="186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Tag the content with the taxonomy</a:t>
          </a:r>
        </a:p>
      </dsp:txBody>
      <dsp:txXfrm>
        <a:off x="7438" y="1429123"/>
        <a:ext cx="2544259" cy="1863980"/>
      </dsp:txXfrm>
    </dsp:sp>
    <dsp:sp modelId="{564D9554-2C19-B847-AAD4-8C6206AE0138}">
      <dsp:nvSpPr>
        <dsp:cNvPr id="0" name=""/>
        <dsp:cNvSpPr/>
      </dsp:nvSpPr>
      <dsp:spPr>
        <a:xfrm>
          <a:off x="2659592" y="665845"/>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Search</a:t>
          </a:r>
        </a:p>
      </dsp:txBody>
      <dsp:txXfrm>
        <a:off x="2659592" y="665845"/>
        <a:ext cx="2544259" cy="763277"/>
      </dsp:txXfrm>
    </dsp:sp>
    <dsp:sp modelId="{7AACE134-F942-8140-A762-9EB3695356BF}">
      <dsp:nvSpPr>
        <dsp:cNvPr id="0" name=""/>
        <dsp:cNvSpPr/>
      </dsp:nvSpPr>
      <dsp:spPr>
        <a:xfrm>
          <a:off x="2659592" y="1429123"/>
          <a:ext cx="2544259" cy="186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Search the preferred form – taxonomy term first</a:t>
          </a:r>
        </a:p>
      </dsp:txBody>
      <dsp:txXfrm>
        <a:off x="2659592" y="1429123"/>
        <a:ext cx="2544259" cy="1863980"/>
      </dsp:txXfrm>
    </dsp:sp>
    <dsp:sp modelId="{8B94430C-EFD7-9F47-88D8-205FD0EB3B76}">
      <dsp:nvSpPr>
        <dsp:cNvPr id="0" name=""/>
        <dsp:cNvSpPr/>
      </dsp:nvSpPr>
      <dsp:spPr>
        <a:xfrm>
          <a:off x="5311747" y="665845"/>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Add</a:t>
          </a:r>
        </a:p>
      </dsp:txBody>
      <dsp:txXfrm>
        <a:off x="5311747" y="665845"/>
        <a:ext cx="2544259" cy="763277"/>
      </dsp:txXfrm>
    </dsp:sp>
    <dsp:sp modelId="{F690E98B-6EC1-1E46-A0A6-21C88D19BE84}">
      <dsp:nvSpPr>
        <dsp:cNvPr id="0" name=""/>
        <dsp:cNvSpPr/>
      </dsp:nvSpPr>
      <dsp:spPr>
        <a:xfrm>
          <a:off x="5311747" y="1429123"/>
          <a:ext cx="2544259" cy="186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BUT add all synonyms as equal to the term so they are all searched together</a:t>
          </a:r>
        </a:p>
      </dsp:txBody>
      <dsp:txXfrm>
        <a:off x="5311747" y="1429123"/>
        <a:ext cx="2544259" cy="1863980"/>
      </dsp:txXfrm>
    </dsp:sp>
    <dsp:sp modelId="{6D1FFEC6-6A62-DE42-9FE4-DDBCA7732615}">
      <dsp:nvSpPr>
        <dsp:cNvPr id="0" name=""/>
        <dsp:cNvSpPr/>
      </dsp:nvSpPr>
      <dsp:spPr>
        <a:xfrm>
          <a:off x="7963901" y="665845"/>
          <a:ext cx="2544259" cy="76327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Search</a:t>
          </a:r>
        </a:p>
      </dsp:txBody>
      <dsp:txXfrm>
        <a:off x="7963901" y="665845"/>
        <a:ext cx="2544259" cy="763277"/>
      </dsp:txXfrm>
    </dsp:sp>
    <dsp:sp modelId="{209C97A6-39F1-0845-BE87-70A9F2143075}">
      <dsp:nvSpPr>
        <dsp:cNvPr id="0" name=""/>
        <dsp:cNvSpPr/>
      </dsp:nvSpPr>
      <dsp:spPr>
        <a:xfrm>
          <a:off x="7963901" y="1429123"/>
          <a:ext cx="2544259" cy="186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44550">
            <a:lnSpc>
              <a:spcPct val="90000"/>
            </a:lnSpc>
            <a:spcBef>
              <a:spcPct val="0"/>
            </a:spcBef>
            <a:spcAft>
              <a:spcPct val="35000"/>
            </a:spcAft>
            <a:buNone/>
          </a:pPr>
          <a:r>
            <a:rPr lang="en-US" sz="1900" kern="1200"/>
            <a:t>Then search body and abstract title </a:t>
          </a:r>
        </a:p>
        <a:p>
          <a:pPr marL="114300" lvl="1" indent="-114300" algn="l" defTabSz="666750">
            <a:lnSpc>
              <a:spcPct val="90000"/>
            </a:lnSpc>
            <a:spcBef>
              <a:spcPct val="0"/>
            </a:spcBef>
            <a:spcAft>
              <a:spcPct val="15000"/>
            </a:spcAft>
            <a:buChar char="•"/>
          </a:pPr>
          <a:r>
            <a:rPr lang="en-US" sz="1500" kern="1200"/>
            <a:t>If desired</a:t>
          </a:r>
        </a:p>
        <a:p>
          <a:pPr marL="114300" lvl="1" indent="-114300" algn="l" defTabSz="666750">
            <a:lnSpc>
              <a:spcPct val="90000"/>
            </a:lnSpc>
            <a:spcBef>
              <a:spcPct val="0"/>
            </a:spcBef>
            <a:spcAft>
              <a:spcPct val="15000"/>
            </a:spcAft>
            <a:buChar char="•"/>
          </a:pPr>
          <a:r>
            <a:rPr lang="en-US" sz="1500" kern="1200"/>
            <a:t>If no results on controlled terms</a:t>
          </a:r>
        </a:p>
      </dsp:txBody>
      <dsp:txXfrm>
        <a:off x="7963901" y="1429123"/>
        <a:ext cx="2544259" cy="186398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F7ADB1-C399-4C4E-AE21-5A2802341B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Marjorie Hlava</a:t>
            </a:r>
          </a:p>
          <a:p>
            <a:r>
              <a:rPr lang="en-US" dirty="0"/>
              <a:t>Access Innovations </a:t>
            </a:r>
          </a:p>
        </p:txBody>
      </p:sp>
      <p:sp>
        <p:nvSpPr>
          <p:cNvPr id="3" name="Date Placeholder 2">
            <a:extLst>
              <a:ext uri="{FF2B5EF4-FFF2-40B4-BE49-F238E27FC236}">
                <a16:creationId xmlns:a16="http://schemas.microsoft.com/office/drawing/2014/main" id="{990CA283-9A06-A849-AF85-0D7BA163A6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Eureka, I Found it!</a:t>
            </a:r>
            <a:fld id="{1D6B86D2-F398-7A48-92F4-DAACEEAA438C}" type="datetimeFigureOut">
              <a:rPr lang="en-US" smtClean="0"/>
              <a:t>8/19/21</a:t>
            </a:fld>
            <a:endParaRPr lang="en-US" dirty="0"/>
          </a:p>
        </p:txBody>
      </p:sp>
      <p:sp>
        <p:nvSpPr>
          <p:cNvPr id="4" name="Footer Placeholder 3">
            <a:extLst>
              <a:ext uri="{FF2B5EF4-FFF2-40B4-BE49-F238E27FC236}">
                <a16:creationId xmlns:a16="http://schemas.microsoft.com/office/drawing/2014/main" id="{FBC320ED-A1E7-9C45-8FF4-B7B6A75552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SLA on demand class </a:t>
            </a:r>
          </a:p>
        </p:txBody>
      </p:sp>
      <p:sp>
        <p:nvSpPr>
          <p:cNvPr id="5" name="Slide Number Placeholder 4">
            <a:extLst>
              <a:ext uri="{FF2B5EF4-FFF2-40B4-BE49-F238E27FC236}">
                <a16:creationId xmlns:a16="http://schemas.microsoft.com/office/drawing/2014/main" id="{F830D85F-0091-A949-B707-ECDDEAD5A7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July 2021</a:t>
            </a:r>
            <a:endParaRPr lang="en-US" dirty="0"/>
          </a:p>
        </p:txBody>
      </p:sp>
    </p:spTree>
    <p:extLst>
      <p:ext uri="{BB962C8B-B14F-4D97-AF65-F5344CB8AC3E}">
        <p14:creationId xmlns:p14="http://schemas.microsoft.com/office/powerpoint/2010/main" val="756836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53FA9-137E-2041-9E28-6EAE298D3B3C}" type="datetimeFigureOut">
              <a:rPr lang="en-US" smtClean="0"/>
              <a:pPr/>
              <a:t>8/19/21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95689-64AD-CA43-BF90-F2DF4F2529BF}" type="slidenum">
              <a:rPr lang="en-US" smtClean="0"/>
              <a:pPr/>
              <a:t>‹#›</a:t>
            </a:fld>
            <a:endParaRPr lang="en-US"/>
          </a:p>
        </p:txBody>
      </p:sp>
    </p:spTree>
    <p:extLst>
      <p:ext uri="{BB962C8B-B14F-4D97-AF65-F5344CB8AC3E}">
        <p14:creationId xmlns:p14="http://schemas.microsoft.com/office/powerpoint/2010/main" val="304764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95689-64AD-CA43-BF90-F2DF4F2529BF}" type="slidenum">
              <a:rPr lang="en-US" smtClean="0"/>
              <a:pPr/>
              <a:t>1</a:t>
            </a:fld>
            <a:endParaRPr lang="en-US"/>
          </a:p>
        </p:txBody>
      </p:sp>
    </p:spTree>
    <p:extLst>
      <p:ext uri="{BB962C8B-B14F-4D97-AF65-F5344CB8AC3E}">
        <p14:creationId xmlns:p14="http://schemas.microsoft.com/office/powerpoint/2010/main" val="98563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accent1">
                    <a:lumMod val="75000"/>
                  </a:schemeClr>
                </a:solidFill>
              </a:rPr>
              <a:t>MARGIE: This diagram shows the revised work flow for title by title cataloging. Catalogers will use the XIS Data Input Panel, which will prompt for the appropriate thesaurus terms. Once the XML files are in the repository, records will be output in the format needed by the recipient services.</a:t>
            </a:r>
          </a:p>
          <a:p>
            <a:endParaRPr lang="en-US" sz="1400" b="1" dirty="0">
              <a:solidFill>
                <a:schemeClr val="accent1">
                  <a:lumMod val="75000"/>
                </a:schemeClr>
              </a:solidFill>
            </a:endParaRPr>
          </a:p>
          <a:p>
            <a:r>
              <a:rPr lang="en-US" sz="1400" b="1" dirty="0">
                <a:solidFill>
                  <a:schemeClr val="accent1">
                    <a:lumMod val="75000"/>
                  </a:schemeClr>
                </a:solidFill>
              </a:rPr>
              <a:t>This streamlined process supports as any exports as desired – there are four at present – to consuming applications.  It covers the cataloging process from any source whether digital or print.  </a:t>
            </a:r>
          </a:p>
          <a:p>
            <a:endParaRPr lang="en-US" sz="1400" b="1"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86A0AFEE-ABA9-44C3-ABE2-42CE1AFCBA73}" type="slidenum">
              <a:rPr lang="en-US" smtClean="0"/>
              <a:t>29</a:t>
            </a:fld>
            <a:endParaRPr lang="en-US" dirty="0"/>
          </a:p>
        </p:txBody>
      </p:sp>
    </p:spTree>
    <p:extLst>
      <p:ext uri="{BB962C8B-B14F-4D97-AF65-F5344CB8AC3E}">
        <p14:creationId xmlns:p14="http://schemas.microsoft.com/office/powerpoint/2010/main" val="89539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1DED4C3-A302-429F-8B3D-D48B3C4B704B}" type="slidenum">
              <a:rPr lang="en-US" smtClean="0"/>
              <a:pPr/>
              <a:t>33</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291579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1DED4C3-A302-429F-8B3D-D48B3C4B704B}" type="slidenum">
              <a:rPr lang="en-US" smtClean="0"/>
              <a:pPr/>
              <a:t>34</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117038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1DED4C3-A302-429F-8B3D-D48B3C4B704B}" type="slidenum">
              <a:rPr lang="en-US" smtClean="0"/>
              <a:pPr/>
              <a:t>35</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295043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1DED4C3-A302-429F-8B3D-D48B3C4B704B}" type="slidenum">
              <a:rPr lang="en-US" smtClean="0"/>
              <a:pPr/>
              <a:t>36</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162316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07524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128F38-1673-4ACD-96C1-CF183DD048C7}" type="slidenum">
              <a:rPr lang="en-US" smtClean="0"/>
              <a:pPr/>
              <a:t>45</a:t>
            </a:fld>
            <a:endParaRPr lang="en-US"/>
          </a:p>
        </p:txBody>
      </p:sp>
    </p:spTree>
    <p:extLst>
      <p:ext uri="{BB962C8B-B14F-4D97-AF65-F5344CB8AC3E}">
        <p14:creationId xmlns:p14="http://schemas.microsoft.com/office/powerpoint/2010/main" val="135103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97C83959-90DF-43A0-8F2C-12D979ABE0BA}"/>
              </a:ext>
            </a:extLst>
          </p:cNvPr>
          <p:cNvSpPr>
            <a:spLocks noGrp="1" noRot="1" noChangeAspect="1" noChangeArrowheads="1" noTextEdit="1"/>
          </p:cNvSpPr>
          <p:nvPr>
            <p:ph type="sldImg"/>
          </p:nvPr>
        </p:nvSpPr>
        <p:spPr>
          <a:ln/>
        </p:spPr>
      </p:sp>
      <p:sp>
        <p:nvSpPr>
          <p:cNvPr id="160770" name="Notes Placeholder 2">
            <a:extLst>
              <a:ext uri="{FF2B5EF4-FFF2-40B4-BE49-F238E27FC236}">
                <a16:creationId xmlns:a16="http://schemas.microsoft.com/office/drawing/2014/main" id="{4577FDF6-BFEC-4165-8A8A-03D94E2EC1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6" rIns="90571" bIns="45286"/>
          <a:lstStyle/>
          <a:p>
            <a:pPr eaLnBrk="1" hangingPunct="1"/>
            <a:r>
              <a:rPr lang="en-US" altLang="en-US">
                <a:latin typeface="Arial" panose="020B0604020202020204" pitchFamily="34" charset="0"/>
                <a:cs typeface="Arial" panose="020B0604020202020204" pitchFamily="34" charset="0"/>
              </a:rPr>
              <a:t>Thanks to Helen Atkins of AACR for this illustration.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real power of this is that the links can all go in all directions, so we take advantage of having the user’s attention regardless of how they step into our “web”</a:t>
            </a:r>
          </a:p>
        </p:txBody>
      </p:sp>
      <p:sp>
        <p:nvSpPr>
          <p:cNvPr id="160771" name="Slide Number Placeholder 3">
            <a:extLst>
              <a:ext uri="{FF2B5EF4-FFF2-40B4-BE49-F238E27FC236}">
                <a16:creationId xmlns:a16="http://schemas.microsoft.com/office/drawing/2014/main" id="{32EDA137-05BB-4818-ABDE-5730472EEC1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6" rIns="90571" bIns="45286" anchor="b"/>
          <a:lstStyle>
            <a:lvl1pPr defTabSz="4524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4524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4524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4524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4524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4524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4524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4524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4524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784C619-6DE6-48DA-8377-F96089C29968}" type="slidenum">
              <a:rPr lang="en-US" altLang="en-US"/>
              <a:pPr algn="r" eaLnBrk="1" hangingPunct="1">
                <a:spcBef>
                  <a:spcPct val="0"/>
                </a:spcBef>
              </a:pPr>
              <a:t>46</a:t>
            </a:fld>
            <a:endParaRPr lang="en-US" altLang="en-US"/>
          </a:p>
        </p:txBody>
      </p:sp>
    </p:spTree>
    <p:extLst>
      <p:ext uri="{BB962C8B-B14F-4D97-AF65-F5344CB8AC3E}">
        <p14:creationId xmlns:p14="http://schemas.microsoft.com/office/powerpoint/2010/main" val="374371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28F38-1673-4ACD-96C1-CF183DD048C7}" type="slidenum">
              <a:rPr lang="en-US" smtClean="0"/>
              <a:pPr/>
              <a:t>56</a:t>
            </a:fld>
            <a:endParaRPr lang="en-US" dirty="0"/>
          </a:p>
        </p:txBody>
      </p:sp>
    </p:spTree>
    <p:extLst>
      <p:ext uri="{BB962C8B-B14F-4D97-AF65-F5344CB8AC3E}">
        <p14:creationId xmlns:p14="http://schemas.microsoft.com/office/powerpoint/2010/main" val="267162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28F38-1673-4ACD-96C1-CF183DD048C7}" type="slidenum">
              <a:rPr lang="en-US" smtClean="0"/>
              <a:pPr/>
              <a:t>12</a:t>
            </a:fld>
            <a:endParaRPr lang="en-US"/>
          </a:p>
        </p:txBody>
      </p:sp>
    </p:spTree>
    <p:extLst>
      <p:ext uri="{BB962C8B-B14F-4D97-AF65-F5344CB8AC3E}">
        <p14:creationId xmlns:p14="http://schemas.microsoft.com/office/powerpoint/2010/main" val="846082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95689-64AD-CA43-BF90-F2DF4F2529BF}" type="slidenum">
              <a:rPr lang="en-US" smtClean="0"/>
              <a:t>68</a:t>
            </a:fld>
            <a:endParaRPr lang="en-US" dirty="0"/>
          </a:p>
        </p:txBody>
      </p:sp>
    </p:spTree>
    <p:extLst>
      <p:ext uri="{BB962C8B-B14F-4D97-AF65-F5344CB8AC3E}">
        <p14:creationId xmlns:p14="http://schemas.microsoft.com/office/powerpoint/2010/main" val="185988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95D5C367-6847-4A07-B932-13727B7C6EDA}" type="slidenum">
              <a:rPr lang="en-US" smtClean="0"/>
              <a:pPr/>
              <a:t>14</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spcBef>
                <a:spcPct val="0"/>
              </a:spcBef>
            </a:pPr>
            <a:endParaRPr lang="en-US"/>
          </a:p>
        </p:txBody>
      </p:sp>
    </p:spTree>
    <p:extLst>
      <p:ext uri="{BB962C8B-B14F-4D97-AF65-F5344CB8AC3E}">
        <p14:creationId xmlns:p14="http://schemas.microsoft.com/office/powerpoint/2010/main" val="286051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8E7433D4-5B71-41D0-A509-738F2850670D}" type="slidenum">
              <a:rPr lang="en-US" smtClean="0"/>
              <a:pPr/>
              <a:t>15</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spcBef>
                <a:spcPct val="0"/>
              </a:spcBef>
            </a:pPr>
            <a:endParaRPr lang="en-US"/>
          </a:p>
        </p:txBody>
      </p:sp>
    </p:spTree>
    <p:extLst>
      <p:ext uri="{BB962C8B-B14F-4D97-AF65-F5344CB8AC3E}">
        <p14:creationId xmlns:p14="http://schemas.microsoft.com/office/powerpoint/2010/main" val="325019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5E4A669-73DC-4B47-873B-906EE4A3F92F}" type="slidenum">
              <a:rPr lang="en-US" smtClean="0"/>
              <a:pPr/>
              <a:t>16</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spcBef>
                <a:spcPct val="0"/>
              </a:spcBef>
            </a:pPr>
            <a:endParaRPr lang="en-US"/>
          </a:p>
        </p:txBody>
      </p:sp>
    </p:spTree>
    <p:extLst>
      <p:ext uri="{BB962C8B-B14F-4D97-AF65-F5344CB8AC3E}">
        <p14:creationId xmlns:p14="http://schemas.microsoft.com/office/powerpoint/2010/main" val="52930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22367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28F38-1673-4ACD-96C1-CF183DD048C7}" type="slidenum">
              <a:rPr lang="en-US" smtClean="0"/>
              <a:pPr/>
              <a:t>23</a:t>
            </a:fld>
            <a:endParaRPr lang="en-US"/>
          </a:p>
        </p:txBody>
      </p:sp>
    </p:spTree>
    <p:extLst>
      <p:ext uri="{BB962C8B-B14F-4D97-AF65-F5344CB8AC3E}">
        <p14:creationId xmlns:p14="http://schemas.microsoft.com/office/powerpoint/2010/main" val="3564154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accent1">
                    <a:lumMod val="75000"/>
                  </a:schemeClr>
                </a:solidFill>
              </a:rPr>
              <a:t>MARGIE: Students can add keywords as they submit their theses or dissertations, but they are not metadata experts. The Libraries sometimes add an LCSH subject heading and genre is usually captured during the submission process. </a:t>
            </a:r>
          </a:p>
          <a:p>
            <a:endParaRPr lang="en-US" sz="1400" b="1" dirty="0">
              <a:solidFill>
                <a:schemeClr val="accent1">
                  <a:lumMod val="75000"/>
                </a:schemeClr>
              </a:solidFill>
            </a:endParaRPr>
          </a:p>
          <a:p>
            <a:r>
              <a:rPr lang="en-US" sz="1400" b="1" dirty="0">
                <a:solidFill>
                  <a:schemeClr val="accent1">
                    <a:lumMod val="75000"/>
                  </a:schemeClr>
                </a:solidFill>
              </a:rPr>
              <a:t>As you can see, the first two and last four lines remain the same in both records, but the automated process added 12 additional controlled vocabulary terms, several of which clearly identified this as a thesis about specific geographic areas in Florida and therefore appropriate for inclusion in the Portal of Florida History.  This provides the user several more points for retrieval and access to the data held </a:t>
            </a:r>
            <a:r>
              <a:rPr lang="en-US" sz="1400" b="1" dirty="0" err="1">
                <a:solidFill>
                  <a:schemeClr val="accent1">
                    <a:lumMod val="75000"/>
                  </a:schemeClr>
                </a:solidFill>
              </a:rPr>
              <a:t>int</a:t>
            </a:r>
            <a:r>
              <a:rPr lang="en-US" sz="1400" b="1" dirty="0">
                <a:solidFill>
                  <a:schemeClr val="accent1">
                    <a:lumMod val="75000"/>
                  </a:schemeClr>
                </a:solidFill>
              </a:rPr>
              <a:t> he </a:t>
            </a:r>
            <a:r>
              <a:rPr lang="en-US" sz="1400" b="1" dirty="0" err="1">
                <a:solidFill>
                  <a:schemeClr val="accent1">
                    <a:lumMod val="75000"/>
                  </a:schemeClr>
                </a:solidFill>
              </a:rPr>
              <a:t>respository</a:t>
            </a:r>
            <a:r>
              <a:rPr lang="en-US" sz="1400" b="1" dirty="0">
                <a:solidFill>
                  <a:schemeClr val="accent1">
                    <a:lumMod val="75000"/>
                  </a:schemeClr>
                </a:solidFill>
              </a:rPr>
              <a:t>.</a:t>
            </a:r>
          </a:p>
          <a:p>
            <a:endParaRPr lang="en-US" sz="1400" b="1"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86A0AFEE-ABA9-44C3-ABE2-42CE1AFCBA73}" type="slidenum">
              <a:rPr lang="en-US" smtClean="0"/>
              <a:t>27</a:t>
            </a:fld>
            <a:endParaRPr lang="en-US" dirty="0"/>
          </a:p>
        </p:txBody>
      </p:sp>
    </p:spTree>
    <p:extLst>
      <p:ext uri="{BB962C8B-B14F-4D97-AF65-F5344CB8AC3E}">
        <p14:creationId xmlns:p14="http://schemas.microsoft.com/office/powerpoint/2010/main" val="234669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accent1">
                    <a:lumMod val="75000"/>
                  </a:schemeClr>
                </a:solidFill>
              </a:rPr>
              <a:t>MARGIE</a:t>
            </a:r>
            <a:r>
              <a:rPr lang="en-US" b="1" dirty="0">
                <a:solidFill>
                  <a:schemeClr val="accent1">
                    <a:lumMod val="75000"/>
                  </a:schemeClr>
                </a:solidFill>
              </a:rPr>
              <a:t>: </a:t>
            </a:r>
            <a:r>
              <a:rPr lang="en-US" sz="1400" b="1" dirty="0">
                <a:solidFill>
                  <a:schemeClr val="accent1">
                    <a:lumMod val="75000"/>
                  </a:schemeClr>
                </a:solidFill>
              </a:rPr>
              <a:t>As a result of this work by Access Innovations, UF now has a taxonomy of Florida specific terms that it can maintain and expand and then use to manage both print and digital collections.</a:t>
            </a:r>
          </a:p>
          <a:p>
            <a:endParaRPr lang="en-US" sz="1400" b="1" dirty="0">
              <a:solidFill>
                <a:schemeClr val="accent1">
                  <a:lumMod val="75000"/>
                </a:schemeClr>
              </a:solidFill>
            </a:endParaRPr>
          </a:p>
          <a:p>
            <a:pPr defTabSz="897301">
              <a:defRPr/>
            </a:pPr>
            <a:r>
              <a:rPr lang="en-US" sz="1400" b="1" dirty="0">
                <a:solidFill>
                  <a:schemeClr val="accent1">
                    <a:lumMod val="75000"/>
                  </a:schemeClr>
                </a:solidFill>
              </a:rPr>
              <a:t>Use of this taxonomy as the default search option in UFDC will provide a minimum of 85% accuracy in retrieval. Retrieval is only 55-60% accurate in enhanced FT only using standard search. Simultaneous use of the taxonomy and full text search increases the precision of the search results only 6-7% because of the extraneous items that are retrieved. BUT targeting the search to fist use ONLY the controlled vocabulary increases search precision to nearly 100%.  This is the value of controlled vocabulary indexing.    The search system is then routed to the full text when no or small results are returned. </a:t>
            </a:r>
          </a:p>
          <a:p>
            <a:endParaRPr lang="en-US" sz="1400" b="1" dirty="0">
              <a:solidFill>
                <a:schemeClr val="accent1">
                  <a:lumMod val="75000"/>
                </a:schemeClr>
              </a:solidFill>
            </a:endParaRPr>
          </a:p>
          <a:p>
            <a:r>
              <a:rPr lang="en-US" sz="1400" b="1" dirty="0">
                <a:solidFill>
                  <a:schemeClr val="accent1">
                    <a:lumMod val="75000"/>
                  </a:schemeClr>
                </a:solidFill>
              </a:rPr>
              <a:t>The search system used in the XIS is </a:t>
            </a:r>
            <a:r>
              <a:rPr lang="en-US" sz="1400" b="1" dirty="0" err="1">
                <a:solidFill>
                  <a:schemeClr val="accent1">
                    <a:lumMod val="75000"/>
                  </a:schemeClr>
                </a:solidFill>
              </a:rPr>
              <a:t>Lucene</a:t>
            </a:r>
            <a:r>
              <a:rPr lang="en-US" sz="1400" b="1" dirty="0">
                <a:solidFill>
                  <a:schemeClr val="accent1">
                    <a:lumMod val="75000"/>
                  </a:schemeClr>
                </a:solidFill>
              </a:rPr>
              <a:t>, a basic Bayesian search which has been augmented to make full use of the taxonomy terms.   </a:t>
            </a:r>
          </a:p>
          <a:p>
            <a:endParaRPr lang="en-US" sz="1400" b="1" dirty="0">
              <a:solidFill>
                <a:schemeClr val="accent1">
                  <a:lumMod val="75000"/>
                </a:schemeClr>
              </a:solidFill>
            </a:endParaRPr>
          </a:p>
          <a:p>
            <a:r>
              <a:rPr lang="en-US" sz="1400" b="1" dirty="0">
                <a:solidFill>
                  <a:schemeClr val="accent1">
                    <a:lumMod val="75000"/>
                  </a:schemeClr>
                </a:solidFill>
              </a:rPr>
              <a:t>The current work flow is to process the thesis first,  and then add additional collections increasingly process by the UF Staff directly</a:t>
            </a:r>
          </a:p>
        </p:txBody>
      </p:sp>
      <p:sp>
        <p:nvSpPr>
          <p:cNvPr id="4" name="Slide Number Placeholder 3"/>
          <p:cNvSpPr>
            <a:spLocks noGrp="1"/>
          </p:cNvSpPr>
          <p:nvPr>
            <p:ph type="sldNum" sz="quarter" idx="10"/>
          </p:nvPr>
        </p:nvSpPr>
        <p:spPr/>
        <p:txBody>
          <a:bodyPr/>
          <a:lstStyle/>
          <a:p>
            <a:fld id="{86A0AFEE-ABA9-44C3-ABE2-42CE1AFCBA73}" type="slidenum">
              <a:rPr lang="en-US" smtClean="0"/>
              <a:t>28</a:t>
            </a:fld>
            <a:endParaRPr lang="en-US" dirty="0"/>
          </a:p>
        </p:txBody>
      </p:sp>
    </p:spTree>
    <p:extLst>
      <p:ext uri="{BB962C8B-B14F-4D97-AF65-F5344CB8AC3E}">
        <p14:creationId xmlns:p14="http://schemas.microsoft.com/office/powerpoint/2010/main" val="391199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13D7-A469-D045-BFFF-F67729964FEF}"/>
              </a:ext>
            </a:extLst>
          </p:cNvPr>
          <p:cNvSpPr>
            <a:spLocks noGrp="1"/>
          </p:cNvSpPr>
          <p:nvPr>
            <p:ph type="ctrTitle"/>
          </p:nvPr>
        </p:nvSpPr>
        <p:spPr>
          <a:xfrm>
            <a:off x="367747" y="347871"/>
            <a:ext cx="11529391" cy="2276060"/>
          </a:xfrm>
        </p:spPr>
        <p:txBody>
          <a:bodyPr anchor="b"/>
          <a:lstStyle>
            <a:lvl1pPr algn="ctr">
              <a:defRPr sz="6000" b="1">
                <a:solidFill>
                  <a:srgbClr val="0357A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41A5AC-2EE5-2041-99C7-5DE96CEE2B40}"/>
              </a:ext>
            </a:extLst>
          </p:cNvPr>
          <p:cNvSpPr>
            <a:spLocks noGrp="1"/>
          </p:cNvSpPr>
          <p:nvPr>
            <p:ph type="subTitle" idx="1"/>
          </p:nvPr>
        </p:nvSpPr>
        <p:spPr>
          <a:xfrm>
            <a:off x="367747" y="3190461"/>
            <a:ext cx="11529391" cy="268356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224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4896-ACFD-0942-9C5E-A39DDE8398BC}"/>
              </a:ext>
            </a:extLst>
          </p:cNvPr>
          <p:cNvSpPr>
            <a:spLocks noGrp="1"/>
          </p:cNvSpPr>
          <p:nvPr>
            <p:ph type="title"/>
          </p:nvPr>
        </p:nvSpPr>
        <p:spPr/>
        <p:txBody>
          <a:bodyPr/>
          <a:lstStyle>
            <a:lvl1pPr>
              <a:defRPr b="1">
                <a:solidFill>
                  <a:srgbClr val="0357A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AC7209-A282-BD40-BB5C-57E658252E6C}"/>
              </a:ext>
            </a:extLst>
          </p:cNvPr>
          <p:cNvSpPr>
            <a:spLocks noGrp="1"/>
          </p:cNvSpPr>
          <p:nvPr>
            <p:ph idx="1"/>
          </p:nvPr>
        </p:nvSpPr>
        <p:spPr>
          <a:xfrm>
            <a:off x="838200" y="1825625"/>
            <a:ext cx="10515600" cy="3958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2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3835-AE6B-964F-A53E-A6571D4F3DBF}"/>
              </a:ext>
            </a:extLst>
          </p:cNvPr>
          <p:cNvSpPr>
            <a:spLocks noGrp="1"/>
          </p:cNvSpPr>
          <p:nvPr>
            <p:ph type="title"/>
          </p:nvPr>
        </p:nvSpPr>
        <p:spPr/>
        <p:txBody>
          <a:bodyPr/>
          <a:lstStyle>
            <a:lvl1pPr>
              <a:defRPr b="1">
                <a:solidFill>
                  <a:srgbClr val="0357A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F68E98-453F-324F-BA0E-74A2F6871090}"/>
              </a:ext>
            </a:extLst>
          </p:cNvPr>
          <p:cNvSpPr>
            <a:spLocks noGrp="1"/>
          </p:cNvSpPr>
          <p:nvPr>
            <p:ph sz="half" idx="1"/>
          </p:nvPr>
        </p:nvSpPr>
        <p:spPr>
          <a:xfrm>
            <a:off x="887896" y="1825625"/>
            <a:ext cx="5131904" cy="4018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ACDDF9-3652-134C-9A7E-D8D3C627055C}"/>
              </a:ext>
            </a:extLst>
          </p:cNvPr>
          <p:cNvSpPr>
            <a:spLocks noGrp="1"/>
          </p:cNvSpPr>
          <p:nvPr>
            <p:ph sz="half" idx="2"/>
          </p:nvPr>
        </p:nvSpPr>
        <p:spPr>
          <a:xfrm>
            <a:off x="6221896" y="1825625"/>
            <a:ext cx="5131904" cy="4018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79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01E0-FB6A-9D40-9EB2-56055E91B13B}"/>
              </a:ext>
            </a:extLst>
          </p:cNvPr>
          <p:cNvSpPr>
            <a:spLocks noGrp="1"/>
          </p:cNvSpPr>
          <p:nvPr>
            <p:ph type="title"/>
          </p:nvPr>
        </p:nvSpPr>
        <p:spPr>
          <a:xfrm>
            <a:off x="839788" y="365125"/>
            <a:ext cx="10515600" cy="1325563"/>
          </a:xfrm>
        </p:spPr>
        <p:txBody>
          <a:bodyPr/>
          <a:lstStyle>
            <a:lvl1pPr>
              <a:defRPr b="1">
                <a:solidFill>
                  <a:srgbClr val="0357A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775771-79EC-394E-8492-7CBD349DA0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EFCA8-0D8A-F240-8BD4-C1F8FCC14B00}"/>
              </a:ext>
            </a:extLst>
          </p:cNvPr>
          <p:cNvSpPr>
            <a:spLocks noGrp="1"/>
          </p:cNvSpPr>
          <p:nvPr>
            <p:ph sz="half" idx="2"/>
          </p:nvPr>
        </p:nvSpPr>
        <p:spPr>
          <a:xfrm>
            <a:off x="839788" y="2505075"/>
            <a:ext cx="5157787"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B0E9FA-3490-D842-9781-041EC1A06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3CB2F-0C59-4447-B24B-AE2A0DA6D1A7}"/>
              </a:ext>
            </a:extLst>
          </p:cNvPr>
          <p:cNvSpPr>
            <a:spLocks noGrp="1"/>
          </p:cNvSpPr>
          <p:nvPr>
            <p:ph sz="quarter" idx="4"/>
          </p:nvPr>
        </p:nvSpPr>
        <p:spPr>
          <a:xfrm>
            <a:off x="6172200" y="2505075"/>
            <a:ext cx="5183188"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14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91F4-9B41-E545-BEBA-181B50C1C8F5}"/>
              </a:ext>
            </a:extLst>
          </p:cNvPr>
          <p:cNvSpPr>
            <a:spLocks noGrp="1"/>
          </p:cNvSpPr>
          <p:nvPr>
            <p:ph type="title"/>
          </p:nvPr>
        </p:nvSpPr>
        <p:spPr/>
        <p:txBody>
          <a:bodyPr/>
          <a:lstStyle>
            <a:lvl1pPr>
              <a:defRPr b="1">
                <a:solidFill>
                  <a:srgbClr val="0357A6"/>
                </a:solidFill>
              </a:defRPr>
            </a:lvl1pPr>
          </a:lstStyle>
          <a:p>
            <a:r>
              <a:rPr lang="en-US"/>
              <a:t>Click to edit Master title style</a:t>
            </a:r>
            <a:endParaRPr lang="en-US" dirty="0"/>
          </a:p>
        </p:txBody>
      </p:sp>
    </p:spTree>
    <p:extLst>
      <p:ext uri="{BB962C8B-B14F-4D97-AF65-F5344CB8AC3E}">
        <p14:creationId xmlns:p14="http://schemas.microsoft.com/office/powerpoint/2010/main" val="77683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7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ED06-6976-A14F-91C6-CFEFF50E93A6}"/>
              </a:ext>
            </a:extLst>
          </p:cNvPr>
          <p:cNvSpPr>
            <a:spLocks noGrp="1"/>
          </p:cNvSpPr>
          <p:nvPr>
            <p:ph type="title"/>
          </p:nvPr>
        </p:nvSpPr>
        <p:spPr>
          <a:xfrm>
            <a:off x="839788" y="457200"/>
            <a:ext cx="3932237" cy="1600200"/>
          </a:xfrm>
        </p:spPr>
        <p:txBody>
          <a:bodyPr anchor="b"/>
          <a:lstStyle>
            <a:lvl1pPr>
              <a:defRPr sz="3200" b="1">
                <a:solidFill>
                  <a:srgbClr val="0357A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19E3C9-65CF-8F4B-8387-61ED673D49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EEA8FB-E5E7-6B4B-B8B0-8F7D26DA3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320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770D-AB3A-7F4D-8699-CE83F82947BF}"/>
              </a:ext>
            </a:extLst>
          </p:cNvPr>
          <p:cNvSpPr>
            <a:spLocks noGrp="1"/>
          </p:cNvSpPr>
          <p:nvPr>
            <p:ph type="title"/>
          </p:nvPr>
        </p:nvSpPr>
        <p:spPr>
          <a:xfrm>
            <a:off x="839788" y="457200"/>
            <a:ext cx="3932237" cy="1600200"/>
          </a:xfrm>
        </p:spPr>
        <p:txBody>
          <a:bodyPr anchor="b"/>
          <a:lstStyle>
            <a:lvl1pPr>
              <a:defRPr sz="3200" b="1">
                <a:solidFill>
                  <a:srgbClr val="0357A6"/>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7D50992-8269-024A-85DC-5091F4444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C02269-504F-F44A-98D5-AA4643234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946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cxnSp>
        <p:nvCxnSpPr>
          <p:cNvPr id="3" name="Straight Connector 2"/>
          <p:cNvCxnSpPr/>
          <p:nvPr userDrawn="1"/>
        </p:nvCxnSpPr>
        <p:spPr>
          <a:xfrm rot="10800000">
            <a:off x="0" y="708212"/>
            <a:ext cx="11887200" cy="1588"/>
          </a:xfrm>
          <a:prstGeom prst="line">
            <a:avLst/>
          </a:prstGeom>
          <a:ln w="12700">
            <a:solidFill>
              <a:srgbClr val="A4B6B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rot="5400000" flipH="1">
            <a:off x="11109325" y="280988"/>
            <a:ext cx="336550" cy="0"/>
          </a:xfrm>
          <a:prstGeom prst="lin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hasCustomPrompt="1"/>
          </p:nvPr>
        </p:nvSpPr>
        <p:spPr>
          <a:xfrm>
            <a:off x="153267" y="93452"/>
            <a:ext cx="9899380" cy="538560"/>
          </a:xfrm>
          <a:prstGeom prst="rect">
            <a:avLst/>
          </a:prstGeom>
        </p:spPr>
        <p:txBody>
          <a:bodyPr/>
          <a:lstStyle>
            <a:lvl1pPr algn="l">
              <a:defRPr sz="2800">
                <a:latin typeface="+mn-lt"/>
              </a:defRPr>
            </a:lvl1pPr>
          </a:lstStyle>
          <a:p>
            <a:r>
              <a:rPr lang="en-US" dirty="0"/>
              <a:t>Click To Edit Master Title Style</a:t>
            </a:r>
          </a:p>
        </p:txBody>
      </p:sp>
      <p:cxnSp>
        <p:nvCxnSpPr>
          <p:cNvPr id="11" name="Straight Connector 10"/>
          <p:cNvCxnSpPr/>
          <p:nvPr userDrawn="1"/>
        </p:nvCxnSpPr>
        <p:spPr>
          <a:xfrm rot="10800000">
            <a:off x="1" y="6400800"/>
            <a:ext cx="11823700" cy="17462"/>
          </a:xfrm>
          <a:prstGeom prst="line">
            <a:avLst/>
          </a:prstGeom>
          <a:ln w="12700">
            <a:solidFill>
              <a:srgbClr val="A4B6BF"/>
            </a:solidFill>
          </a:ln>
        </p:spPr>
        <p:style>
          <a:lnRef idx="1">
            <a:schemeClr val="accent1"/>
          </a:lnRef>
          <a:fillRef idx="0">
            <a:schemeClr val="accent1"/>
          </a:fillRef>
          <a:effectRef idx="0">
            <a:schemeClr val="accent1"/>
          </a:effectRef>
          <a:fontRef idx="minor">
            <a:schemeClr val="tx1"/>
          </a:fontRef>
        </p:style>
      </p:cxnSp>
      <p:sp>
        <p:nvSpPr>
          <p:cNvPr id="6" name="Rectangle 14"/>
          <p:cNvSpPr>
            <a:spLocks noGrp="1" noChangeArrowheads="1"/>
          </p:cNvSpPr>
          <p:nvPr>
            <p:ph type="ftr" sz="quarter" idx="11"/>
          </p:nvPr>
        </p:nvSpPr>
        <p:spPr>
          <a:xfrm>
            <a:off x="3759200" y="6248400"/>
            <a:ext cx="3860800" cy="457200"/>
          </a:xfrm>
          <a:prstGeom prst="rect">
            <a:avLst/>
          </a:prstGeom>
          <a:ln/>
        </p:spPr>
        <p:txBody>
          <a:bodyPr/>
          <a:lstStyle>
            <a:lvl1pPr>
              <a:defRPr/>
            </a:lvl1pPr>
          </a:lstStyle>
          <a:p>
            <a:pPr>
              <a:defRPr/>
            </a:pPr>
            <a:r>
              <a:rPr lang="en-US" dirty="0"/>
              <a:t>Copyright © 2013 Access Innovations, Inc.</a:t>
            </a:r>
          </a:p>
        </p:txBody>
      </p:sp>
    </p:spTree>
    <p:extLst>
      <p:ext uri="{BB962C8B-B14F-4D97-AF65-F5344CB8AC3E}">
        <p14:creationId xmlns:p14="http://schemas.microsoft.com/office/powerpoint/2010/main" val="313259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747920E-B21B-C04C-B1F7-C8AF9D97ABEF}"/>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6D34B45-B1F6-1141-85F6-1072D9ECB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DA0B8-021F-B840-8F93-03EE9483C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7AFC8-9FCF-FA4B-AD9A-35CF5EFEA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42822-A18F-1F40-8E41-3270CF9BC71D}" type="datetimeFigureOut">
              <a:rPr lang="en-US" smtClean="0"/>
              <a:pPr/>
              <a:t>8/19/21</a:t>
            </a:fld>
            <a:endParaRPr lang="en-US"/>
          </a:p>
        </p:txBody>
      </p:sp>
      <p:sp>
        <p:nvSpPr>
          <p:cNvPr id="5" name="Footer Placeholder 4">
            <a:extLst>
              <a:ext uri="{FF2B5EF4-FFF2-40B4-BE49-F238E27FC236}">
                <a16:creationId xmlns:a16="http://schemas.microsoft.com/office/drawing/2014/main" id="{4D6FE1CD-A928-1B41-9064-8D9F85F3E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2FA0AE-8E98-BE4A-90FD-B69D16B68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A7567-1B57-534D-A367-90AC2C7E8C76}" type="slidenum">
              <a:rPr lang="en-US" smtClean="0"/>
              <a:pPr/>
              <a:t>‹#›</a:t>
            </a:fld>
            <a:endParaRPr lang="en-US"/>
          </a:p>
        </p:txBody>
      </p:sp>
    </p:spTree>
    <p:extLst>
      <p:ext uri="{BB962C8B-B14F-4D97-AF65-F5344CB8AC3E}">
        <p14:creationId xmlns:p14="http://schemas.microsoft.com/office/powerpoint/2010/main" val="1004248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www.aacrmeetingabstracts.org/cgi/content/abstract/2005/1/1363?maxtoshow=&amp;HITS=50&amp;hits=50&amp;RESULTFORMAT=&amp;searchid=1&amp;FIRSTINDEX=0&amp;display" TargetMode="External"/><Relationship Id="rId13" Type="http://schemas.openxmlformats.org/officeDocument/2006/relationships/hyperlink" Target="http://www.aacr.org/home/scientists/working-groups--task-forces/molecular-epidemiology-working-group.aspx" TargetMode="External"/><Relationship Id="rId18" Type="http://schemas.openxmlformats.org/officeDocument/2006/relationships/hyperlink" Target="http://www.aacr.org/home/scientists/scientific-achievement-awards/weinstein-distinguished-lecture.aspx" TargetMode="External"/><Relationship Id="rId3" Type="http://schemas.openxmlformats.org/officeDocument/2006/relationships/hyperlink" Target="http://www.aacr.org/home/public--media/aacr-press-releases/press-releases-2003.aspx?d=189" TargetMode="External"/><Relationship Id="rId21" Type="http://schemas.openxmlformats.org/officeDocument/2006/relationships/hyperlink" Target="http://www.aacr.org/Uploads/DocumentRepository/CICR/CICR-AACR%20Think%20Tank%20Report.pdf" TargetMode="External"/><Relationship Id="rId7" Type="http://schemas.openxmlformats.org/officeDocument/2006/relationships/hyperlink" Target="http://www.aacr.org/home/scientists/meetings--workshops/molecular-targets-and-cancer-therapeutics.aspx" TargetMode="External"/><Relationship Id="rId12" Type="http://schemas.openxmlformats.org/officeDocument/2006/relationships/hyperlink" Target="http://www.aacr.org/home/scientists/working-groups--task-forces/molecular-epidemiology-working-group/charter.aspx" TargetMode="External"/><Relationship Id="rId17" Type="http://schemas.openxmlformats.org/officeDocument/2006/relationships/hyperlink" Target="http://www.aacr.org/home/scientists/scientific-achievement-awards/acs-award.aspx" TargetMode="External"/><Relationship Id="rId2" Type="http://schemas.openxmlformats.org/officeDocument/2006/relationships/hyperlink" Target="http://cebp.aacrjournals.org/misc/terms.shtml" TargetMode="External"/><Relationship Id="rId16" Type="http://schemas.openxmlformats.org/officeDocument/2006/relationships/hyperlink" Target="http://educationbook.aacrjournals.org/cgi/content/full/2005/1/185" TargetMode="External"/><Relationship Id="rId20" Type="http://schemas.openxmlformats.org/officeDocument/2006/relationships/hyperlink" Target="http://www.aacr.org/home/scientists/meetings--workshops/aacr-100th-annual-meeting-2009/webcasts/webcast-schedule.aspx" TargetMode="External"/><Relationship Id="rId1" Type="http://schemas.openxmlformats.org/officeDocument/2006/relationships/slideLayout" Target="../slideLayouts/slideLayout2.xml"/><Relationship Id="rId6" Type="http://schemas.openxmlformats.org/officeDocument/2006/relationships/hyperlink" Target="http://www.aacr.org/home/scientists/meetings--workshops/aacr-100th-annual-meeting-2009/continuing-medical-education-(cme).aspx" TargetMode="External"/><Relationship Id="rId11" Type="http://schemas.openxmlformats.org/officeDocument/2006/relationships/hyperlink" Target="http://www.aacr.org/home/scientists/working-groups--task-forces/molecular-epidemiology-working-group/charter/finance.aspx" TargetMode="External"/><Relationship Id="rId5" Type="http://schemas.openxmlformats.org/officeDocument/2006/relationships/hyperlink" Target="http://www.aacr.org/home/scientists/meetings--workshops/frontiers-in-cancer-prevention-research.aspx" TargetMode="External"/><Relationship Id="rId15" Type="http://schemas.openxmlformats.org/officeDocument/2006/relationships/hyperlink" Target="http://educationbook.aacrjournals.org/cgi/content/full/2008/1/225" TargetMode="External"/><Relationship Id="rId10" Type="http://schemas.openxmlformats.org/officeDocument/2006/relationships/hyperlink" Target="http://www.aacrmeetingabstracts.org/cgi/content/meeting_abstract/2008/1_Annual_Meeting/4169?maxtoshow=&amp;HITS=20&amp;hits=20&amp;RESULTFORMAT=&amp;searchid=1&amp;FIRSTINDEX=0&amp;displaysectionid=Dietary+Patterns+and+Cancer+Risk:++Oral+Presentations+-+Proffered+Abstracts&amp;volu" TargetMode="External"/><Relationship Id="rId19" Type="http://schemas.openxmlformats.org/officeDocument/2006/relationships/hyperlink" Target="http://www.aacr.org/home/scientists/meetings--workshops/travel-grants/aacr-glaxosmithkline-clinical-cancer-research-scholar-awards.aspx" TargetMode="External"/><Relationship Id="rId4" Type="http://schemas.openxmlformats.org/officeDocument/2006/relationships/hyperlink" Target="http://www.aacr.org/home/public--media/aacr-press-releases/press-releases-2005.aspx?d=838" TargetMode="External"/><Relationship Id="rId9" Type="http://schemas.openxmlformats.org/officeDocument/2006/relationships/hyperlink" Target="http://www.aacrmeetingabstracts.org/cgi/content/abstract/2006/1/473?maxtoshow=&amp;HITS=50&amp;hits=50&amp;RESULTFORMAT=&amp;searchid=1&amp;FIRSTINDEX=0&amp;displays" TargetMode="External"/><Relationship Id="rId14" Type="http://schemas.openxmlformats.org/officeDocument/2006/relationships/hyperlink" Target="http://www.aacrmeetingabstracts.org/cgi/content/abstract/2005/1/1363?maxtoshow=&amp;HITS=50&amp;hits=50&amp;RESULTFORMAT=&amp;searchid=1&amp;FIRSTINDEX=0&amp;displaysectionid=Epidemiology+13:+Diet+and+One+Carbon+Metabolism&amp;fdate=1/1/2005&amp;tdate=12/31/2005&amp;resourcetype=HWCI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margie_hlava@accessinn.com"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mailto:Mhlava@accessinn.com"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man, holding, standing&#10;&#10;Description automatically generated">
            <a:extLst>
              <a:ext uri="{FF2B5EF4-FFF2-40B4-BE49-F238E27FC236}">
                <a16:creationId xmlns:a16="http://schemas.microsoft.com/office/drawing/2014/main" id="{D7992960-4DBA-2341-A408-5799A3D4E55A}"/>
              </a:ext>
            </a:extLst>
          </p:cNvPr>
          <p:cNvPicPr>
            <a:picLocks noChangeAspect="1"/>
          </p:cNvPicPr>
          <p:nvPr/>
        </p:nvPicPr>
        <p:blipFill>
          <a:blip r:embed="rId3"/>
          <a:stretch>
            <a:fillRect/>
          </a:stretch>
        </p:blipFill>
        <p:spPr>
          <a:xfrm>
            <a:off x="0" y="64507"/>
            <a:ext cx="12192000" cy="7165910"/>
          </a:xfrm>
          <a:prstGeom prst="rect">
            <a:avLst/>
          </a:prstGeom>
        </p:spPr>
      </p:pic>
      <p:sp>
        <p:nvSpPr>
          <p:cNvPr id="4" name="TextBox 3">
            <a:extLst>
              <a:ext uri="{FF2B5EF4-FFF2-40B4-BE49-F238E27FC236}">
                <a16:creationId xmlns:a16="http://schemas.microsoft.com/office/drawing/2014/main" id="{3CB0B6E8-176F-1149-A572-68101D883025}"/>
              </a:ext>
            </a:extLst>
          </p:cNvPr>
          <p:cNvSpPr txBox="1"/>
          <p:nvPr/>
        </p:nvSpPr>
        <p:spPr>
          <a:xfrm>
            <a:off x="1676470" y="5346943"/>
            <a:ext cx="11038561" cy="1446550"/>
          </a:xfrm>
          <a:prstGeom prst="rect">
            <a:avLst/>
          </a:prstGeom>
          <a:noFill/>
        </p:spPr>
        <p:txBody>
          <a:bodyPr wrap="square" rtlCol="0">
            <a:spAutoFit/>
          </a:bodyPr>
          <a:lstStyle/>
          <a:p>
            <a:r>
              <a:rPr lang="en-US" sz="4400" b="1" dirty="0">
                <a:solidFill>
                  <a:schemeClr val="bg1"/>
                </a:solidFill>
              </a:rPr>
              <a:t>A Presentation On </a:t>
            </a:r>
          </a:p>
          <a:p>
            <a:r>
              <a:rPr lang="en-US" sz="4400" b="1" dirty="0">
                <a:solidFill>
                  <a:schemeClr val="bg1"/>
                </a:solidFill>
              </a:rPr>
              <a:t>	How Search Works With Taxonomies</a:t>
            </a:r>
          </a:p>
        </p:txBody>
      </p:sp>
      <p:sp>
        <p:nvSpPr>
          <p:cNvPr id="2" name="TextBox 1">
            <a:extLst>
              <a:ext uri="{FF2B5EF4-FFF2-40B4-BE49-F238E27FC236}">
                <a16:creationId xmlns:a16="http://schemas.microsoft.com/office/drawing/2014/main" id="{5B4EC467-C619-3D4C-B505-9196F105DC5C}"/>
              </a:ext>
            </a:extLst>
          </p:cNvPr>
          <p:cNvSpPr txBox="1"/>
          <p:nvPr/>
        </p:nvSpPr>
        <p:spPr>
          <a:xfrm>
            <a:off x="152401" y="2724132"/>
            <a:ext cx="4416017" cy="923330"/>
          </a:xfrm>
          <a:prstGeom prst="rect">
            <a:avLst/>
          </a:prstGeom>
          <a:noFill/>
        </p:spPr>
        <p:txBody>
          <a:bodyPr wrap="none" rtlCol="0">
            <a:spAutoFit/>
          </a:bodyPr>
          <a:lstStyle/>
          <a:p>
            <a:r>
              <a:rPr lang="en-US" dirty="0"/>
              <a:t>Marjorie M. K Hlava, 505-998-0800</a:t>
            </a:r>
          </a:p>
          <a:p>
            <a:r>
              <a:rPr lang="en-US" dirty="0"/>
              <a:t>Chief Scientist, Chairman, President, Founder</a:t>
            </a:r>
          </a:p>
          <a:p>
            <a:r>
              <a:rPr lang="en-US" dirty="0"/>
              <a:t>Mhlava2accessinn.com</a:t>
            </a:r>
          </a:p>
        </p:txBody>
      </p:sp>
    </p:spTree>
    <p:extLst>
      <p:ext uri="{BB962C8B-B14F-4D97-AF65-F5344CB8AC3E}">
        <p14:creationId xmlns:p14="http://schemas.microsoft.com/office/powerpoint/2010/main" val="348178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838200" y="365125"/>
            <a:ext cx="10515600" cy="1325563"/>
          </a:xfrm>
        </p:spPr>
        <p:txBody>
          <a:bodyPr anchor="ctr">
            <a:normAutofit/>
          </a:bodyPr>
          <a:lstStyle/>
          <a:p>
            <a:pPr eaLnBrk="1" hangingPunct="1"/>
            <a:r>
              <a:rPr lang="en-US"/>
              <a:t>What are the Parts of Search?</a:t>
            </a:r>
          </a:p>
        </p:txBody>
      </p:sp>
      <p:graphicFrame>
        <p:nvGraphicFramePr>
          <p:cNvPr id="71685" name="Content Placeholder 2">
            <a:extLst>
              <a:ext uri="{FF2B5EF4-FFF2-40B4-BE49-F238E27FC236}">
                <a16:creationId xmlns:a16="http://schemas.microsoft.com/office/drawing/2014/main" id="{A38D5449-1406-4A40-8213-1058268A09EB}"/>
              </a:ext>
            </a:extLst>
          </p:cNvPr>
          <p:cNvGraphicFramePr>
            <a:graphicFrameLocks noGrp="1"/>
          </p:cNvGraphicFramePr>
          <p:nvPr>
            <p:ph idx="1"/>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hidden="1">
            <a:extLst>
              <a:ext uri="{FF2B5EF4-FFF2-40B4-BE49-F238E27FC236}">
                <a16:creationId xmlns:a16="http://schemas.microsoft.com/office/drawing/2014/main" id="{F77156EA-475A-454A-8F29-4FCC2C0E880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170A882-01A6-43D2-805C-255E52DFC134}" type="slidenum">
              <a:rPr lang="en-US" smtClean="0"/>
              <a:pPr>
                <a:spcAft>
                  <a:spcPts val="600"/>
                </a:spcAft>
              </a:pPr>
              <a:t>10</a:t>
            </a:fld>
            <a:endParaRPr lang="en-US"/>
          </a:p>
        </p:txBody>
      </p:sp>
    </p:spTree>
    <p:extLst>
      <p:ext uri="{BB962C8B-B14F-4D97-AF65-F5344CB8AC3E}">
        <p14:creationId xmlns:p14="http://schemas.microsoft.com/office/powerpoint/2010/main" val="211338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F59B-5B34-1C47-8060-C89CB4DBE975}"/>
              </a:ext>
            </a:extLst>
          </p:cNvPr>
          <p:cNvSpPr>
            <a:spLocks noGrp="1"/>
          </p:cNvSpPr>
          <p:nvPr>
            <p:ph type="title"/>
          </p:nvPr>
        </p:nvSpPr>
        <p:spPr>
          <a:xfrm>
            <a:off x="838200" y="365125"/>
            <a:ext cx="10515600" cy="5472967"/>
          </a:xfrm>
        </p:spPr>
        <p:txBody>
          <a:bodyPr>
            <a:normAutofit/>
          </a:bodyPr>
          <a:lstStyle/>
          <a:p>
            <a:r>
              <a:rPr lang="en-US" sz="4800" dirty="0"/>
              <a:t>Search Software</a:t>
            </a:r>
            <a:br>
              <a:rPr lang="en-US" sz="4800" dirty="0"/>
            </a:br>
            <a:r>
              <a:rPr lang="en-US" sz="4800" dirty="0">
                <a:solidFill>
                  <a:schemeClr val="bg2">
                    <a:lumMod val="75000"/>
                  </a:schemeClr>
                </a:solidFill>
              </a:rPr>
              <a:t>Content Layer</a:t>
            </a:r>
            <a:br>
              <a:rPr lang="en-US" sz="4800" dirty="0">
                <a:solidFill>
                  <a:schemeClr val="bg2">
                    <a:lumMod val="75000"/>
                  </a:schemeClr>
                </a:solidFill>
              </a:rPr>
            </a:br>
            <a:r>
              <a:rPr lang="en-US" sz="4800" dirty="0">
                <a:solidFill>
                  <a:schemeClr val="bg2">
                    <a:lumMod val="75000"/>
                  </a:schemeClr>
                </a:solidFill>
              </a:rPr>
              <a:t>	 Adding the Taxonomy</a:t>
            </a:r>
            <a:br>
              <a:rPr lang="en-US" sz="4800" dirty="0">
                <a:solidFill>
                  <a:schemeClr val="bg2">
                    <a:lumMod val="75000"/>
                  </a:schemeClr>
                </a:solidFill>
              </a:rPr>
            </a:br>
            <a:r>
              <a:rPr lang="en-US" sz="4800" dirty="0">
                <a:solidFill>
                  <a:schemeClr val="bg2">
                    <a:lumMod val="75000"/>
                  </a:schemeClr>
                </a:solidFill>
              </a:rPr>
              <a:t>Presentation layer (User Interface)</a:t>
            </a:r>
            <a:br>
              <a:rPr lang="en-US" sz="4800" dirty="0">
                <a:solidFill>
                  <a:schemeClr val="tx2"/>
                </a:solidFill>
              </a:rPr>
            </a:br>
            <a:br>
              <a:rPr lang="en-US" sz="4800" dirty="0">
                <a:solidFill>
                  <a:schemeClr val="tx2"/>
                </a:solidFill>
              </a:rPr>
            </a:br>
            <a:endParaRPr lang="en-US" sz="4800" dirty="0">
              <a:solidFill>
                <a:schemeClr val="tx2"/>
              </a:solidFill>
            </a:endParaRPr>
          </a:p>
        </p:txBody>
      </p:sp>
    </p:spTree>
    <p:extLst>
      <p:ext uri="{BB962C8B-B14F-4D97-AF65-F5344CB8AC3E}">
        <p14:creationId xmlns:p14="http://schemas.microsoft.com/office/powerpoint/2010/main" val="3191171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250723" y="289145"/>
            <a:ext cx="10515600" cy="762001"/>
          </a:xfrm>
        </p:spPr>
        <p:txBody>
          <a:bodyPr/>
          <a:lstStyle/>
          <a:p>
            <a:pPr eaLnBrk="1" hangingPunct="1"/>
            <a:r>
              <a:rPr lang="en-US" dirty="0">
                <a:solidFill>
                  <a:schemeClr val="accent1"/>
                </a:solidFill>
                <a:ea typeface="ＭＳ Ｐゴシック" pitchFamily="34" charset="-128"/>
              </a:rPr>
              <a:t>Sample – Lucene Deployment </a:t>
            </a:r>
          </a:p>
        </p:txBody>
      </p:sp>
      <p:grpSp>
        <p:nvGrpSpPr>
          <p:cNvPr id="26" name="Group 25"/>
          <p:cNvGrpSpPr/>
          <p:nvPr/>
        </p:nvGrpSpPr>
        <p:grpSpPr>
          <a:xfrm>
            <a:off x="570093" y="1024159"/>
            <a:ext cx="11277600" cy="5410200"/>
            <a:chOff x="533400" y="914400"/>
            <a:chExt cx="8458200" cy="5410200"/>
          </a:xfrm>
        </p:grpSpPr>
        <p:cxnSp>
          <p:nvCxnSpPr>
            <p:cNvPr id="114" name="Elbow Connector 62"/>
            <p:cNvCxnSpPr>
              <a:cxnSpLocks noChangeShapeType="1"/>
              <a:stCxn id="76" idx="1"/>
              <a:endCxn id="188" idx="1"/>
            </p:cNvCxnSpPr>
            <p:nvPr/>
          </p:nvCxnSpPr>
          <p:spPr bwMode="auto">
            <a:xfrm rot="5400000" flipH="1" flipV="1">
              <a:off x="2133600" y="4724400"/>
              <a:ext cx="457200" cy="609600"/>
            </a:xfrm>
            <a:prstGeom prst="curvedConnector2">
              <a:avLst/>
            </a:prstGeom>
            <a:noFill/>
            <a:ln w="38100" algn="ctr">
              <a:solidFill>
                <a:srgbClr val="666666"/>
              </a:solidFill>
              <a:round/>
              <a:headEnd/>
              <a:tailEnd type="triangle" w="med" len="med"/>
            </a:ln>
          </p:spPr>
        </p:cxnSp>
        <p:sp>
          <p:nvSpPr>
            <p:cNvPr id="76" name="Can 75"/>
            <p:cNvSpPr/>
            <p:nvPr/>
          </p:nvSpPr>
          <p:spPr>
            <a:xfrm>
              <a:off x="1447800" y="5257800"/>
              <a:ext cx="1219200" cy="990600"/>
            </a:xfrm>
            <a:prstGeom prst="can">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defRPr/>
              </a:pPr>
              <a:r>
                <a:rPr lang="en-US" sz="1600" dirty="0">
                  <a:solidFill>
                    <a:schemeClr val="tx1"/>
                  </a:solidFill>
                </a:rPr>
                <a:t> Data base in (JATS) XML</a:t>
              </a:r>
            </a:p>
          </p:txBody>
        </p:sp>
        <p:cxnSp>
          <p:nvCxnSpPr>
            <p:cNvPr id="195" name="Elbow Connector 62"/>
            <p:cNvCxnSpPr>
              <a:stCxn id="188" idx="3"/>
              <a:endCxn id="127" idx="1"/>
            </p:cNvCxnSpPr>
            <p:nvPr/>
          </p:nvCxnSpPr>
          <p:spPr>
            <a:xfrm>
              <a:off x="3810000" y="4800600"/>
              <a:ext cx="762000" cy="1066800"/>
            </a:xfrm>
            <a:prstGeom prst="straightConnector1">
              <a:avLst/>
            </a:prstGeom>
            <a:ln w="38100">
              <a:solidFill>
                <a:schemeClr val="tx2">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59"/>
            <p:cNvCxnSpPr>
              <a:endCxn id="4" idx="0"/>
            </p:cNvCxnSpPr>
            <p:nvPr/>
          </p:nvCxnSpPr>
          <p:spPr>
            <a:xfrm rot="16200000" flipH="1">
              <a:off x="1853407" y="1423193"/>
              <a:ext cx="609600" cy="2016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219200" y="914400"/>
              <a:ext cx="990600" cy="381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defRPr/>
              </a:pPr>
              <a:r>
                <a:rPr lang="en-US" sz="1600" i="1" dirty="0">
                  <a:solidFill>
                    <a:schemeClr val="tx1">
                      <a:lumMod val="50000"/>
                      <a:lumOff val="50000"/>
                    </a:schemeClr>
                  </a:solidFill>
                </a:rPr>
                <a:t>Query</a:t>
              </a:r>
            </a:p>
          </p:txBody>
        </p:sp>
        <p:sp>
          <p:nvSpPr>
            <p:cNvPr id="4" name="Rectangle 3"/>
            <p:cNvSpPr/>
            <p:nvPr/>
          </p:nvSpPr>
          <p:spPr bwMode="auto">
            <a:xfrm>
              <a:off x="1676399" y="1828800"/>
              <a:ext cx="1165225" cy="762000"/>
            </a:xfrm>
            <a:prstGeom prst="rect">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200" dirty="0">
                  <a:solidFill>
                    <a:schemeClr val="tx1"/>
                  </a:solidFill>
                </a:rPr>
                <a:t>Search  Presentation </a:t>
              </a:r>
            </a:p>
            <a:p>
              <a:pPr algn="ctr" fontAlgn="auto">
                <a:spcBef>
                  <a:spcPts val="0"/>
                </a:spcBef>
                <a:spcAft>
                  <a:spcPts val="0"/>
                </a:spcAft>
                <a:defRPr/>
              </a:pPr>
              <a:r>
                <a:rPr lang="en-US" sz="1200" dirty="0">
                  <a:solidFill>
                    <a:schemeClr val="tx1"/>
                  </a:solidFill>
                </a:rPr>
                <a:t>Layer</a:t>
              </a:r>
            </a:p>
          </p:txBody>
        </p:sp>
        <p:sp>
          <p:nvSpPr>
            <p:cNvPr id="127" name="Rectangle 126"/>
            <p:cNvSpPr/>
            <p:nvPr/>
          </p:nvSpPr>
          <p:spPr bwMode="auto">
            <a:xfrm>
              <a:off x="4571998" y="5486400"/>
              <a:ext cx="1165225" cy="762000"/>
            </a:xfrm>
            <a:prstGeom prst="rect">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200" dirty="0">
                  <a:solidFill>
                    <a:schemeClr val="tx1"/>
                  </a:solidFill>
                  <a:ea typeface="ＭＳ Ｐゴシック" pitchFamily="34" charset="-128"/>
                </a:rPr>
                <a:t>Repository  with fielded data </a:t>
              </a:r>
            </a:p>
          </p:txBody>
        </p:sp>
        <p:cxnSp>
          <p:nvCxnSpPr>
            <p:cNvPr id="156" name="Elbow Connector 62"/>
            <p:cNvCxnSpPr>
              <a:cxnSpLocks noChangeShapeType="1"/>
              <a:stCxn id="127" idx="3"/>
            </p:cNvCxnSpPr>
            <p:nvPr/>
          </p:nvCxnSpPr>
          <p:spPr bwMode="auto">
            <a:xfrm flipV="1">
              <a:off x="5737225" y="4038600"/>
              <a:ext cx="1044575" cy="1828800"/>
            </a:xfrm>
            <a:prstGeom prst="curvedConnector2">
              <a:avLst/>
            </a:prstGeom>
            <a:noFill/>
            <a:ln w="38100" algn="ctr">
              <a:solidFill>
                <a:srgbClr val="666666"/>
              </a:solidFill>
              <a:round/>
              <a:headEnd/>
              <a:tailEnd type="triangle" w="med" len="med"/>
            </a:ln>
          </p:spPr>
        </p:cxnSp>
        <p:cxnSp>
          <p:nvCxnSpPr>
            <p:cNvPr id="160" name="Elbow Connector 43"/>
            <p:cNvCxnSpPr>
              <a:cxnSpLocks noChangeShapeType="1"/>
            </p:cNvCxnSpPr>
            <p:nvPr/>
          </p:nvCxnSpPr>
          <p:spPr bwMode="auto">
            <a:xfrm>
              <a:off x="2895600" y="2057400"/>
              <a:ext cx="3886200" cy="1143000"/>
            </a:xfrm>
            <a:prstGeom prst="curvedConnector2">
              <a:avLst/>
            </a:prstGeom>
            <a:noFill/>
            <a:ln w="9525" algn="ctr">
              <a:solidFill>
                <a:schemeClr val="tx1"/>
              </a:solidFill>
              <a:round/>
              <a:headEnd/>
              <a:tailEnd type="arrow" w="med" len="med"/>
            </a:ln>
          </p:spPr>
        </p:cxnSp>
        <p:sp>
          <p:nvSpPr>
            <p:cNvPr id="188" name="Pentagon 187"/>
            <p:cNvSpPr/>
            <p:nvPr/>
          </p:nvSpPr>
          <p:spPr>
            <a:xfrm>
              <a:off x="2667000" y="4648200"/>
              <a:ext cx="1143000" cy="304800"/>
            </a:xfrm>
            <a:prstGeom prst="homePlat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defRPr/>
              </a:pPr>
              <a:r>
                <a:rPr lang="en-US" sz="1400" dirty="0">
                  <a:solidFill>
                    <a:schemeClr val="tx1"/>
                  </a:solidFill>
                </a:rPr>
                <a:t>Cleanup, etc.</a:t>
              </a:r>
            </a:p>
          </p:txBody>
        </p:sp>
        <p:cxnSp>
          <p:nvCxnSpPr>
            <p:cNvPr id="163" name="Elbow Connector 43"/>
            <p:cNvCxnSpPr>
              <a:cxnSpLocks noChangeShapeType="1"/>
              <a:stCxn id="4" idx="3"/>
              <a:endCxn id="127" idx="0"/>
            </p:cNvCxnSpPr>
            <p:nvPr/>
          </p:nvCxnSpPr>
          <p:spPr bwMode="auto">
            <a:xfrm>
              <a:off x="2841625" y="2209800"/>
              <a:ext cx="2312988" cy="3276600"/>
            </a:xfrm>
            <a:prstGeom prst="curvedConnector2">
              <a:avLst/>
            </a:prstGeom>
            <a:noFill/>
            <a:ln w="9525" algn="ctr">
              <a:solidFill>
                <a:schemeClr val="tx1"/>
              </a:solidFill>
              <a:round/>
              <a:headEnd/>
              <a:tailEnd type="arrow" w="med" len="med"/>
            </a:ln>
          </p:spPr>
        </p:cxnSp>
        <p:sp>
          <p:nvSpPr>
            <p:cNvPr id="230" name="Rounded Rectangular Callout 229"/>
            <p:cNvSpPr>
              <a:spLocks noChangeArrowheads="1"/>
            </p:cNvSpPr>
            <p:nvPr/>
          </p:nvSpPr>
          <p:spPr bwMode="auto">
            <a:xfrm>
              <a:off x="2971800" y="3124200"/>
              <a:ext cx="1981200" cy="1066800"/>
            </a:xfrm>
            <a:prstGeom prst="wedgeRoundRectCallout">
              <a:avLst>
                <a:gd name="adj1" fmla="val -56171"/>
                <a:gd name="adj2" fmla="val 93005"/>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r>
                <a:rPr lang="en-US" sz="1200" i="1" dirty="0">
                  <a:solidFill>
                    <a:srgbClr val="404040"/>
                  </a:solidFill>
                </a:rPr>
                <a:t>Data forked so components can serve snippets and docs, and </a:t>
              </a:r>
              <a:r>
                <a:rPr lang="en-US" sz="1200" i="1" dirty="0" err="1">
                  <a:solidFill>
                    <a:srgbClr val="404040"/>
                  </a:solidFill>
                </a:rPr>
                <a:t>Lucene</a:t>
              </a:r>
              <a:r>
                <a:rPr lang="en-US" sz="1200" i="1" dirty="0">
                  <a:solidFill>
                    <a:srgbClr val="404040"/>
                  </a:solidFill>
                </a:rPr>
                <a:t> can build indexes.</a:t>
              </a:r>
            </a:p>
          </p:txBody>
        </p:sp>
        <p:sp>
          <p:nvSpPr>
            <p:cNvPr id="231" name="Rounded Rectangular Callout 230"/>
            <p:cNvSpPr>
              <a:spLocks noChangeArrowheads="1"/>
            </p:cNvSpPr>
            <p:nvPr/>
          </p:nvSpPr>
          <p:spPr bwMode="auto">
            <a:xfrm>
              <a:off x="4648200" y="1219200"/>
              <a:ext cx="1600200" cy="762000"/>
            </a:xfrm>
            <a:prstGeom prst="wedgeRoundRectCallout">
              <a:avLst>
                <a:gd name="adj1" fmla="val -162796"/>
                <a:gd name="adj2" fmla="val 118125"/>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r>
                <a:rPr lang="en-US" sz="1200" i="1" dirty="0">
                  <a:solidFill>
                    <a:srgbClr val="404040"/>
                  </a:solidFill>
                </a:rPr>
                <a:t>Query fetches hit list from Search, snippets from Repository.</a:t>
              </a:r>
            </a:p>
          </p:txBody>
        </p:sp>
        <p:sp>
          <p:nvSpPr>
            <p:cNvPr id="2" name="Can 75"/>
            <p:cNvSpPr/>
            <p:nvPr/>
          </p:nvSpPr>
          <p:spPr>
            <a:xfrm>
              <a:off x="6248400" y="3200400"/>
              <a:ext cx="1066800" cy="838200"/>
            </a:xfrm>
            <a:prstGeom prst="can">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sz="1600" dirty="0">
                  <a:solidFill>
                    <a:schemeClr val="tx1"/>
                  </a:solidFill>
                  <a:ea typeface="ＭＳ Ｐゴシック" pitchFamily="34" charset="-128"/>
                </a:rPr>
                <a:t>Lucene</a:t>
              </a:r>
            </a:p>
            <a:p>
              <a:pPr algn="ctr"/>
              <a:r>
                <a:rPr lang="en-US" sz="1600" dirty="0">
                  <a:solidFill>
                    <a:schemeClr val="tx1"/>
                  </a:solidFill>
                  <a:ea typeface="ＭＳ Ｐゴシック" pitchFamily="34" charset="-128"/>
                </a:rPr>
                <a:t>Index</a:t>
              </a:r>
            </a:p>
          </p:txBody>
        </p:sp>
        <p:sp>
          <p:nvSpPr>
            <p:cNvPr id="3" name="Rounded Rectangular Callout 230"/>
            <p:cNvSpPr>
              <a:spLocks noChangeArrowheads="1"/>
            </p:cNvSpPr>
            <p:nvPr/>
          </p:nvSpPr>
          <p:spPr bwMode="auto">
            <a:xfrm>
              <a:off x="7391400" y="3962400"/>
              <a:ext cx="1600200" cy="762000"/>
            </a:xfrm>
            <a:prstGeom prst="wedgeRoundRectCallout">
              <a:avLst>
                <a:gd name="adj1" fmla="val -117856"/>
                <a:gd name="adj2" fmla="val 160833"/>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r>
                <a:rPr lang="en-US" sz="1200" i="1" dirty="0">
                  <a:solidFill>
                    <a:srgbClr val="404040"/>
                  </a:solidFill>
                </a:rPr>
                <a:t>Building Lucene index</a:t>
              </a:r>
            </a:p>
          </p:txBody>
        </p:sp>
        <p:sp>
          <p:nvSpPr>
            <p:cNvPr id="5" name="Rounded Rectangular Callout 230"/>
            <p:cNvSpPr>
              <a:spLocks noChangeArrowheads="1"/>
            </p:cNvSpPr>
            <p:nvPr/>
          </p:nvSpPr>
          <p:spPr bwMode="auto">
            <a:xfrm>
              <a:off x="533400" y="3276600"/>
              <a:ext cx="1828800" cy="914400"/>
            </a:xfrm>
            <a:prstGeom prst="wedgeRoundRectCallout">
              <a:avLst>
                <a:gd name="adj1" fmla="val 52083"/>
                <a:gd name="adj2" fmla="val -138958"/>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endParaRPr lang="en-US" sz="1200" i="1" dirty="0">
                <a:solidFill>
                  <a:srgbClr val="404040"/>
                </a:solidFill>
              </a:endParaRPr>
            </a:p>
            <a:p>
              <a:pPr>
                <a:lnSpc>
                  <a:spcPct val="90000"/>
                </a:lnSpc>
              </a:pPr>
              <a:r>
                <a:rPr lang="en-US" sz="1200" i="1" dirty="0">
                  <a:solidFill>
                    <a:srgbClr val="404040"/>
                  </a:solidFill>
                </a:rPr>
                <a:t>Auto-completion</a:t>
              </a:r>
            </a:p>
            <a:p>
              <a:pPr>
                <a:lnSpc>
                  <a:spcPct val="90000"/>
                </a:lnSpc>
              </a:pPr>
              <a:r>
                <a:rPr lang="en-US" sz="1200" i="1" dirty="0" err="1">
                  <a:solidFill>
                    <a:srgbClr val="404040"/>
                  </a:solidFill>
                </a:rPr>
                <a:t>NavTree</a:t>
              </a:r>
              <a:endParaRPr lang="en-US" sz="1200" i="1" dirty="0">
                <a:solidFill>
                  <a:srgbClr val="404040"/>
                </a:solidFill>
              </a:endParaRPr>
            </a:p>
            <a:p>
              <a:pPr>
                <a:lnSpc>
                  <a:spcPct val="90000"/>
                </a:lnSpc>
              </a:pPr>
              <a:r>
                <a:rPr lang="en-US" sz="1200" i="1" dirty="0">
                  <a:solidFill>
                    <a:srgbClr val="404040"/>
                  </a:solidFill>
                </a:rPr>
                <a:t>Narrower Terms</a:t>
              </a:r>
            </a:p>
            <a:p>
              <a:pPr>
                <a:lnSpc>
                  <a:spcPct val="90000"/>
                </a:lnSpc>
              </a:pPr>
              <a:r>
                <a:rPr lang="en-US" sz="1200" i="1" dirty="0">
                  <a:solidFill>
                    <a:srgbClr val="404040"/>
                  </a:solidFill>
                </a:rPr>
                <a:t>Related Terms</a:t>
              </a:r>
            </a:p>
            <a:p>
              <a:pPr>
                <a:lnSpc>
                  <a:spcPct val="90000"/>
                </a:lnSpc>
              </a:pPr>
              <a:r>
                <a:rPr lang="en-US" sz="1200" i="1" dirty="0">
                  <a:solidFill>
                    <a:srgbClr val="404040"/>
                  </a:solidFill>
                </a:rPr>
                <a:t>Etc.</a:t>
              </a:r>
            </a:p>
            <a:p>
              <a:pPr>
                <a:lnSpc>
                  <a:spcPct val="90000"/>
                </a:lnSpc>
              </a:pPr>
              <a:endParaRPr lang="en-US" sz="1200" i="1" dirty="0">
                <a:solidFill>
                  <a:srgbClr val="404040"/>
                </a:solidFill>
              </a:endParaRPr>
            </a:p>
          </p:txBody>
        </p:sp>
        <p:sp>
          <p:nvSpPr>
            <p:cNvPr id="222" name="Oval 221"/>
            <p:cNvSpPr/>
            <p:nvPr/>
          </p:nvSpPr>
          <p:spPr>
            <a:xfrm>
              <a:off x="5257800" y="2286000"/>
              <a:ext cx="914400" cy="457200"/>
            </a:xfrm>
            <a:prstGeom prst="ellipse">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fr-FR" sz="1200" dirty="0" err="1">
                  <a:solidFill>
                    <a:schemeClr val="tx1"/>
                  </a:solidFill>
                  <a:ea typeface="ＭＳ Ｐゴシック" pitchFamily="34" charset="-128"/>
                </a:rPr>
                <a:t>Search</a:t>
              </a:r>
              <a:endParaRPr lang="fr-FR" sz="1200" dirty="0">
                <a:solidFill>
                  <a:schemeClr val="tx1"/>
                </a:solidFill>
                <a:ea typeface="ＭＳ Ｐゴシック" pitchFamily="34" charset="-128"/>
              </a:endParaRPr>
            </a:p>
          </p:txBody>
        </p:sp>
        <p:pic>
          <p:nvPicPr>
            <p:cNvPr id="24" name="Picture 127" descr="access-innovations.png"/>
            <p:cNvPicPr>
              <a:picLocks noChangeAspect="1"/>
            </p:cNvPicPr>
            <p:nvPr/>
          </p:nvPicPr>
          <p:blipFill>
            <a:blip r:embed="rId3"/>
            <a:srcRect/>
            <a:stretch>
              <a:fillRect/>
            </a:stretch>
          </p:blipFill>
          <p:spPr bwMode="auto">
            <a:xfrm>
              <a:off x="1295400" y="6019800"/>
              <a:ext cx="304754" cy="304800"/>
            </a:xfrm>
            <a:prstGeom prst="rect">
              <a:avLst/>
            </a:prstGeom>
            <a:noFill/>
            <a:ln w="9525">
              <a:noFill/>
              <a:miter lim="800000"/>
              <a:headEnd/>
              <a:tailEnd/>
            </a:ln>
          </p:spPr>
        </p:pic>
      </p:grpSp>
      <p:sp>
        <p:nvSpPr>
          <p:cNvPr id="8" name="Slide Number Placeholder 7">
            <a:extLst>
              <a:ext uri="{FF2B5EF4-FFF2-40B4-BE49-F238E27FC236}">
                <a16:creationId xmlns:a16="http://schemas.microsoft.com/office/drawing/2014/main" id="{29904B78-1A82-C746-875A-D54333148A6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12</a:t>
            </a:fld>
            <a:endParaRPr lang="en-US"/>
          </a:p>
        </p:txBody>
      </p:sp>
      <p:sp>
        <p:nvSpPr>
          <p:cNvPr id="6" name="Rounded Rectangle 5">
            <a:extLst>
              <a:ext uri="{FF2B5EF4-FFF2-40B4-BE49-F238E27FC236}">
                <a16:creationId xmlns:a16="http://schemas.microsoft.com/office/drawing/2014/main" id="{4A071075-2ED1-3347-B53C-70B80B0AA54D}"/>
              </a:ext>
            </a:extLst>
          </p:cNvPr>
          <p:cNvSpPr/>
          <p:nvPr/>
        </p:nvSpPr>
        <p:spPr>
          <a:xfrm>
            <a:off x="7983415" y="3050126"/>
            <a:ext cx="1802645" cy="1205867"/>
          </a:xfrm>
          <a:prstGeom prst="roundRect">
            <a:avLst/>
          </a:prstGeom>
          <a:solidFill>
            <a:schemeClr val="accent1">
              <a:alpha val="43658"/>
            </a:schemeClr>
          </a:solidFill>
          <a:ln>
            <a:solidFill>
              <a:schemeClr val="accent1">
                <a:shade val="50000"/>
                <a:alpha val="261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4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51892"/>
            <a:ext cx="10515600" cy="726184"/>
          </a:xfrm>
        </p:spPr>
        <p:txBody>
          <a:bodyPr/>
          <a:lstStyle/>
          <a:p>
            <a:r>
              <a:rPr lang="en-US" dirty="0">
                <a:solidFill>
                  <a:schemeClr val="accent1"/>
                </a:solidFill>
              </a:rPr>
              <a:t>The inverted index </a:t>
            </a:r>
            <a:r>
              <a:rPr lang="en-US" dirty="0">
                <a:solidFill>
                  <a:srgbClr val="FFFFFF"/>
                </a:solidFill>
              </a:rPr>
              <a:t>is the heart</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13</a:t>
            </a:fld>
            <a:endParaRPr lang="en-US"/>
          </a:p>
        </p:txBody>
      </p:sp>
      <p:sp>
        <p:nvSpPr>
          <p:cNvPr id="9" name="Heart 8"/>
          <p:cNvSpPr/>
          <p:nvPr/>
        </p:nvSpPr>
        <p:spPr>
          <a:xfrm>
            <a:off x="6846538" y="1178813"/>
            <a:ext cx="4845818" cy="4876800"/>
          </a:xfrm>
          <a:prstGeom prst="hear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03200" y="2819401"/>
            <a:ext cx="7763200" cy="800219"/>
          </a:xfrm>
          <a:prstGeom prst="rect">
            <a:avLst/>
          </a:prstGeom>
          <a:noFill/>
        </p:spPr>
        <p:txBody>
          <a:bodyPr wrap="none" rtlCol="0">
            <a:spAutoFit/>
          </a:bodyPr>
          <a:lstStyle/>
          <a:p>
            <a:r>
              <a:rPr lang="en-US" sz="2800" dirty="0"/>
              <a:t>If its not in the inverted index.... It is not searchable</a:t>
            </a:r>
            <a:r>
              <a:rPr lang="en-US" dirty="0"/>
              <a:t>!</a:t>
            </a:r>
          </a:p>
          <a:p>
            <a:endParaRPr lang="en-US" dirty="0"/>
          </a:p>
        </p:txBody>
      </p:sp>
    </p:spTree>
    <p:extLst>
      <p:ext uri="{BB962C8B-B14F-4D97-AF65-F5344CB8AC3E}">
        <p14:creationId xmlns:p14="http://schemas.microsoft.com/office/powerpoint/2010/main" val="25047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1029"/>
          <p:cNvSpPr>
            <a:spLocks noChangeArrowheads="1"/>
          </p:cNvSpPr>
          <p:nvPr/>
        </p:nvSpPr>
        <p:spPr bwMode="auto">
          <a:xfrm>
            <a:off x="4343400" y="1219200"/>
            <a:ext cx="6019800" cy="4876800"/>
          </a:xfrm>
          <a:prstGeom prst="rect">
            <a:avLst/>
          </a:prstGeom>
          <a:gradFill>
            <a:gsLst>
              <a:gs pos="0">
                <a:srgbClr val="5E9EFF"/>
              </a:gs>
              <a:gs pos="39999">
                <a:srgbClr val="85C2FF"/>
              </a:gs>
              <a:gs pos="70000">
                <a:srgbClr val="C4D6EB"/>
              </a:gs>
              <a:gs pos="100000">
                <a:srgbClr val="FFEBFA"/>
              </a:gs>
            </a:gsLst>
            <a:lin ang="5400000" scaled="0"/>
          </a:gradFill>
          <a:ln w="31750">
            <a:solidFill>
              <a:schemeClr val="accent1"/>
            </a:solidFill>
            <a:miter lim="800000"/>
            <a:headEnd/>
            <a:tailEnd/>
          </a:ln>
        </p:spPr>
        <p:txBody>
          <a:bodyPr wrap="none" anchor="ctr"/>
          <a:lstStyle/>
          <a:p>
            <a:endParaRPr lang="en-US">
              <a:latin typeface="Calibri" pitchFamily="34" charset="0"/>
            </a:endParaRPr>
          </a:p>
        </p:txBody>
      </p:sp>
      <p:sp>
        <p:nvSpPr>
          <p:cNvPr id="71683" name="Rectangle 1026"/>
          <p:cNvSpPr>
            <a:spLocks noGrp="1" noChangeArrowheads="1"/>
          </p:cNvSpPr>
          <p:nvPr>
            <p:ph type="title"/>
          </p:nvPr>
        </p:nvSpPr>
        <p:spPr>
          <a:xfrm>
            <a:off x="4419600" y="1118239"/>
            <a:ext cx="7772400" cy="723900"/>
          </a:xfrm>
        </p:spPr>
        <p:txBody>
          <a:bodyPr>
            <a:normAutofit/>
          </a:bodyPr>
          <a:lstStyle/>
          <a:p>
            <a:pPr eaLnBrk="1" hangingPunct="1">
              <a:defRPr/>
            </a:pPr>
            <a:r>
              <a:rPr lang="en-US" sz="4000" dirty="0">
                <a:solidFill>
                  <a:srgbClr val="FFC000"/>
                </a:solidFill>
                <a:effectLst>
                  <a:outerShdw blurRad="38100" dist="38100" dir="2700000" algn="tl">
                    <a:srgbClr val="000000">
                      <a:alpha val="43137"/>
                    </a:srgbClr>
                  </a:outerShdw>
                </a:effectLst>
                <a:latin typeface="+mn-lt"/>
              </a:rPr>
              <a:t>“Outline of Presentation”</a:t>
            </a:r>
          </a:p>
        </p:txBody>
      </p:sp>
      <p:sp>
        <p:nvSpPr>
          <p:cNvPr id="72708" name="Rectangle 1027"/>
          <p:cNvSpPr>
            <a:spLocks noGrp="1" noChangeArrowheads="1"/>
          </p:cNvSpPr>
          <p:nvPr>
            <p:ph idx="1"/>
          </p:nvPr>
        </p:nvSpPr>
        <p:spPr>
          <a:xfrm>
            <a:off x="4495800" y="1752600"/>
            <a:ext cx="5715000" cy="4038600"/>
          </a:xfrm>
        </p:spPr>
        <p:txBody>
          <a:bodyPr>
            <a:normAutofit/>
          </a:bodyPr>
          <a:lstStyle/>
          <a:p>
            <a:pPr eaLnBrk="1" hangingPunct="1">
              <a:buClr>
                <a:schemeClr val="tx1"/>
              </a:buClr>
              <a:buFontTx/>
              <a:buChar char="1"/>
            </a:pPr>
            <a:r>
              <a:rPr lang="en-US" dirty="0">
                <a:solidFill>
                  <a:schemeClr val="tx1"/>
                </a:solidFill>
              </a:rPr>
              <a:t>Define key terminology</a:t>
            </a:r>
          </a:p>
          <a:p>
            <a:pPr eaLnBrk="1" hangingPunct="1">
              <a:buClr>
                <a:schemeClr val="tx1"/>
              </a:buClr>
              <a:buFontTx/>
              <a:buChar char="2"/>
            </a:pPr>
            <a:r>
              <a:rPr lang="en-US" dirty="0">
                <a:solidFill>
                  <a:schemeClr val="tx1"/>
                </a:solidFill>
              </a:rPr>
              <a:t>Thesaurus tools </a:t>
            </a:r>
          </a:p>
          <a:p>
            <a:pPr lvl="1" eaLnBrk="1" hangingPunct="1"/>
            <a:r>
              <a:rPr lang="en-US" dirty="0">
                <a:solidFill>
                  <a:schemeClr val="tx1"/>
                </a:solidFill>
              </a:rPr>
              <a:t>Features</a:t>
            </a:r>
          </a:p>
          <a:p>
            <a:pPr lvl="1" eaLnBrk="1" hangingPunct="1"/>
            <a:r>
              <a:rPr lang="en-US" dirty="0">
                <a:solidFill>
                  <a:schemeClr val="tx1"/>
                </a:solidFill>
              </a:rPr>
              <a:t>Functions</a:t>
            </a:r>
          </a:p>
          <a:p>
            <a:pPr eaLnBrk="1" hangingPunct="1">
              <a:buClr>
                <a:schemeClr val="tx1"/>
              </a:buClr>
              <a:buFontTx/>
              <a:buChar char="3"/>
            </a:pPr>
            <a:r>
              <a:rPr lang="en-US" dirty="0">
                <a:solidFill>
                  <a:schemeClr val="tx1"/>
                </a:solidFill>
              </a:rPr>
              <a:t>Costs </a:t>
            </a:r>
          </a:p>
          <a:p>
            <a:pPr lvl="1" eaLnBrk="1" hangingPunct="1"/>
            <a:r>
              <a:rPr lang="en-US" dirty="0">
                <a:solidFill>
                  <a:schemeClr val="tx1"/>
                </a:solidFill>
              </a:rPr>
              <a:t>Thesaurus construction</a:t>
            </a:r>
          </a:p>
          <a:p>
            <a:pPr lvl="1" eaLnBrk="1" hangingPunct="1"/>
            <a:r>
              <a:rPr lang="en-US" dirty="0">
                <a:solidFill>
                  <a:schemeClr val="tx1"/>
                </a:solidFill>
              </a:rPr>
              <a:t>Thesaurus tools</a:t>
            </a:r>
          </a:p>
          <a:p>
            <a:pPr eaLnBrk="1" hangingPunct="1">
              <a:buClr>
                <a:schemeClr val="tx1"/>
              </a:buClr>
              <a:buFontTx/>
              <a:buChar char="4"/>
            </a:pPr>
            <a:r>
              <a:rPr lang="en-US" dirty="0">
                <a:solidFill>
                  <a:schemeClr val="tx1"/>
                </a:solidFill>
              </a:rPr>
              <a:t>Why &amp; when?</a:t>
            </a:r>
          </a:p>
        </p:txBody>
      </p:sp>
      <p:sp>
        <p:nvSpPr>
          <p:cNvPr id="72709" name="Rectangle 1028"/>
          <p:cNvSpPr>
            <a:spLocks noChangeArrowheads="1"/>
          </p:cNvSpPr>
          <p:nvPr/>
        </p:nvSpPr>
        <p:spPr bwMode="auto">
          <a:xfrm>
            <a:off x="609600" y="2590800"/>
            <a:ext cx="3657600" cy="2438400"/>
          </a:xfrm>
          <a:prstGeom prst="rect">
            <a:avLst/>
          </a:prstGeom>
          <a:noFill/>
          <a:ln w="9525">
            <a:noFill/>
            <a:miter lim="800000"/>
            <a:headEnd/>
            <a:tailEnd/>
          </a:ln>
        </p:spPr>
        <p:txBody>
          <a:bodyPr anchor="b"/>
          <a:lstStyle/>
          <a:p>
            <a:r>
              <a:rPr lang="en-US" sz="4000" dirty="0"/>
              <a:t>Creating an Inverted File Index</a:t>
            </a:r>
            <a:endParaRPr lang="en-US" sz="4000" u="sng" dirty="0"/>
          </a:p>
        </p:txBody>
      </p:sp>
      <p:sp>
        <p:nvSpPr>
          <p:cNvPr id="6" name="TextBox 5"/>
          <p:cNvSpPr txBox="1"/>
          <p:nvPr/>
        </p:nvSpPr>
        <p:spPr>
          <a:xfrm>
            <a:off x="3454401" y="0"/>
            <a:ext cx="5198859" cy="830997"/>
          </a:xfrm>
          <a:prstGeom prst="rect">
            <a:avLst/>
          </a:prstGeom>
          <a:noFill/>
        </p:spPr>
        <p:txBody>
          <a:bodyPr wrap="none" rtlCol="0">
            <a:spAutoFit/>
          </a:bodyPr>
          <a:lstStyle/>
          <a:p>
            <a:r>
              <a:rPr lang="en-US" sz="4800" dirty="0">
                <a:solidFill>
                  <a:schemeClr val="accent1"/>
                </a:solidFill>
              </a:rPr>
              <a:t>Sample DOCUMENT</a:t>
            </a:r>
          </a:p>
        </p:txBody>
      </p:sp>
      <p:sp>
        <p:nvSpPr>
          <p:cNvPr id="4" name="Slide Number Placeholder 3">
            <a:extLst>
              <a:ext uri="{FF2B5EF4-FFF2-40B4-BE49-F238E27FC236}">
                <a16:creationId xmlns:a16="http://schemas.microsoft.com/office/drawing/2014/main" id="{F76E5CEF-9C49-AF47-B1CB-948D23C512D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14</a:t>
            </a:fld>
            <a:endParaRPr lang="en-US"/>
          </a:p>
        </p:txBody>
      </p:sp>
    </p:spTree>
    <p:extLst>
      <p:ext uri="{BB962C8B-B14F-4D97-AF65-F5344CB8AC3E}">
        <p14:creationId xmlns:p14="http://schemas.microsoft.com/office/powerpoint/2010/main" val="90128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1117601" y="3"/>
            <a:ext cx="9578591" cy="1323439"/>
          </a:xfrm>
          <a:prstGeom prst="rect">
            <a:avLst/>
          </a:prstGeom>
          <a:noFill/>
          <a:ln w="9525">
            <a:noFill/>
            <a:miter lim="800000"/>
            <a:headEnd/>
            <a:tailEnd/>
          </a:ln>
        </p:spPr>
        <p:txBody>
          <a:bodyPr wrap="square">
            <a:spAutoFit/>
          </a:bodyPr>
          <a:lstStyle/>
          <a:p>
            <a:pPr algn="r" eaLnBrk="0" hangingPunct="0"/>
            <a:r>
              <a:rPr lang="en-US" sz="4000" dirty="0">
                <a:solidFill>
                  <a:schemeClr val="accent1"/>
                </a:solidFill>
                <a:latin typeface="+mj-lt"/>
              </a:rPr>
              <a:t>Simple Inverted File Index of</a:t>
            </a:r>
          </a:p>
          <a:p>
            <a:pPr algn="r" eaLnBrk="0" hangingPunct="0"/>
            <a:r>
              <a:rPr lang="en-US" sz="4000" dirty="0">
                <a:solidFill>
                  <a:schemeClr val="accent1"/>
                </a:solidFill>
                <a:latin typeface="+mj-lt"/>
              </a:rPr>
              <a:t>the Terms from the “Outline”</a:t>
            </a:r>
          </a:p>
        </p:txBody>
      </p:sp>
      <p:sp>
        <p:nvSpPr>
          <p:cNvPr id="200707" name="Text Box 3"/>
          <p:cNvSpPr txBox="1">
            <a:spLocks noChangeArrowheads="1"/>
          </p:cNvSpPr>
          <p:nvPr/>
        </p:nvSpPr>
        <p:spPr bwMode="auto">
          <a:xfrm>
            <a:off x="2971801" y="2057400"/>
            <a:ext cx="1759165" cy="3785652"/>
          </a:xfrm>
          <a:prstGeom prst="rect">
            <a:avLst/>
          </a:prstGeom>
          <a:noFill/>
          <a:ln w="9525">
            <a:noFill/>
            <a:miter lim="800000"/>
            <a:headEnd/>
            <a:tailEnd/>
          </a:ln>
        </p:spPr>
        <p:txBody>
          <a:bodyPr wrap="none">
            <a:spAutoFit/>
          </a:bodyPr>
          <a:lstStyle/>
          <a:p>
            <a:pPr eaLnBrk="0" hangingPunct="0">
              <a:defRPr/>
            </a:pPr>
            <a:r>
              <a:rPr lang="en-US" sz="2400" dirty="0"/>
              <a:t>&amp;</a:t>
            </a:r>
          </a:p>
          <a:p>
            <a:pPr eaLnBrk="0" hangingPunct="0">
              <a:defRPr/>
            </a:pPr>
            <a:r>
              <a:rPr lang="en-US" sz="2400" dirty="0"/>
              <a:t>1</a:t>
            </a:r>
          </a:p>
          <a:p>
            <a:pPr eaLnBrk="0" hangingPunct="0">
              <a:defRPr/>
            </a:pPr>
            <a:r>
              <a:rPr lang="en-US" sz="2400" dirty="0"/>
              <a:t>2</a:t>
            </a:r>
          </a:p>
          <a:p>
            <a:pPr eaLnBrk="0" hangingPunct="0">
              <a:defRPr/>
            </a:pPr>
            <a:r>
              <a:rPr lang="en-US" sz="2400" dirty="0"/>
              <a:t>3</a:t>
            </a:r>
          </a:p>
          <a:p>
            <a:pPr eaLnBrk="0" hangingPunct="0">
              <a:defRPr/>
            </a:pPr>
            <a:r>
              <a:rPr lang="en-US" sz="2400" dirty="0"/>
              <a:t>4</a:t>
            </a:r>
          </a:p>
          <a:p>
            <a:pPr eaLnBrk="0" hangingPunct="0">
              <a:defRPr/>
            </a:pPr>
            <a:r>
              <a:rPr lang="en-US" sz="2400" dirty="0"/>
              <a:t>construction</a:t>
            </a:r>
          </a:p>
          <a:p>
            <a:pPr eaLnBrk="0" hangingPunct="0">
              <a:defRPr/>
            </a:pPr>
            <a:r>
              <a:rPr lang="en-US" sz="2400" dirty="0"/>
              <a:t>costs</a:t>
            </a:r>
          </a:p>
          <a:p>
            <a:pPr eaLnBrk="0" hangingPunct="0">
              <a:defRPr/>
            </a:pPr>
            <a:r>
              <a:rPr lang="en-US" sz="2400" dirty="0"/>
              <a:t>define</a:t>
            </a:r>
          </a:p>
          <a:p>
            <a:pPr eaLnBrk="0" hangingPunct="0">
              <a:defRPr/>
            </a:pPr>
            <a:r>
              <a:rPr lang="en-US" sz="2400" dirty="0"/>
              <a:t>features</a:t>
            </a:r>
          </a:p>
          <a:p>
            <a:pPr eaLnBrk="0" hangingPunct="0">
              <a:defRPr/>
            </a:pPr>
            <a:r>
              <a:rPr lang="en-US" sz="2400" dirty="0"/>
              <a:t>functions</a:t>
            </a:r>
          </a:p>
        </p:txBody>
      </p:sp>
      <p:sp>
        <p:nvSpPr>
          <p:cNvPr id="200708" name="Text Box 4"/>
          <p:cNvSpPr txBox="1">
            <a:spLocks noChangeArrowheads="1"/>
          </p:cNvSpPr>
          <p:nvPr/>
        </p:nvSpPr>
        <p:spPr bwMode="auto">
          <a:xfrm>
            <a:off x="7010402" y="2209800"/>
            <a:ext cx="1790274" cy="3416320"/>
          </a:xfrm>
          <a:prstGeom prst="rect">
            <a:avLst/>
          </a:prstGeom>
          <a:noFill/>
          <a:ln w="9525">
            <a:noFill/>
            <a:miter lim="800000"/>
            <a:headEnd/>
            <a:tailEnd/>
          </a:ln>
        </p:spPr>
        <p:txBody>
          <a:bodyPr wrap="none">
            <a:spAutoFit/>
          </a:bodyPr>
          <a:lstStyle/>
          <a:p>
            <a:pPr eaLnBrk="0" hangingPunct="0">
              <a:defRPr/>
            </a:pPr>
            <a:r>
              <a:rPr lang="en-US" sz="2400" dirty="0"/>
              <a:t>key </a:t>
            </a:r>
          </a:p>
          <a:p>
            <a:pPr eaLnBrk="0" hangingPunct="0">
              <a:defRPr/>
            </a:pPr>
            <a:r>
              <a:rPr lang="en-US" sz="2400" dirty="0"/>
              <a:t>of</a:t>
            </a:r>
          </a:p>
          <a:p>
            <a:pPr eaLnBrk="0" hangingPunct="0">
              <a:defRPr/>
            </a:pPr>
            <a:r>
              <a:rPr lang="en-US" sz="2400" dirty="0"/>
              <a:t>outline</a:t>
            </a:r>
          </a:p>
          <a:p>
            <a:pPr eaLnBrk="0" hangingPunct="0">
              <a:defRPr/>
            </a:pPr>
            <a:r>
              <a:rPr lang="en-US" sz="2400" dirty="0"/>
              <a:t>presentation</a:t>
            </a:r>
          </a:p>
          <a:p>
            <a:pPr eaLnBrk="0" hangingPunct="0">
              <a:defRPr/>
            </a:pPr>
            <a:r>
              <a:rPr lang="en-US" sz="2400" dirty="0"/>
              <a:t>terminology</a:t>
            </a:r>
          </a:p>
          <a:p>
            <a:pPr eaLnBrk="0" hangingPunct="0">
              <a:defRPr/>
            </a:pPr>
            <a:r>
              <a:rPr lang="en-US" sz="2400" dirty="0"/>
              <a:t>thesaurus</a:t>
            </a:r>
          </a:p>
          <a:p>
            <a:pPr eaLnBrk="0" hangingPunct="0">
              <a:defRPr/>
            </a:pPr>
            <a:r>
              <a:rPr lang="en-US" sz="2400" dirty="0"/>
              <a:t>tools</a:t>
            </a:r>
          </a:p>
          <a:p>
            <a:pPr eaLnBrk="0" hangingPunct="0">
              <a:defRPr/>
            </a:pPr>
            <a:r>
              <a:rPr lang="en-US" sz="2400" dirty="0"/>
              <a:t>when</a:t>
            </a:r>
          </a:p>
          <a:p>
            <a:pPr eaLnBrk="0" hangingPunct="0">
              <a:defRPr/>
            </a:pPr>
            <a:r>
              <a:rPr lang="en-US" sz="2400" dirty="0"/>
              <a:t>why</a:t>
            </a:r>
          </a:p>
        </p:txBody>
      </p:sp>
      <p:sp>
        <p:nvSpPr>
          <p:cNvPr id="4" name="Slide Number Placeholder 3">
            <a:extLst>
              <a:ext uri="{FF2B5EF4-FFF2-40B4-BE49-F238E27FC236}">
                <a16:creationId xmlns:a16="http://schemas.microsoft.com/office/drawing/2014/main" id="{2020561F-9474-114D-8B7B-464545244CD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15</a:t>
            </a:fld>
            <a:endParaRPr lang="en-US"/>
          </a:p>
        </p:txBody>
      </p:sp>
    </p:spTree>
    <p:extLst>
      <p:ext uri="{BB962C8B-B14F-4D97-AF65-F5344CB8AC3E}">
        <p14:creationId xmlns:p14="http://schemas.microsoft.com/office/powerpoint/2010/main" val="424348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00707"/>
                                        </p:tgtEl>
                                        <p:attrNameLst>
                                          <p:attrName>style.visibility</p:attrName>
                                        </p:attrNameLst>
                                      </p:cBhvr>
                                      <p:to>
                                        <p:strVal val="visible"/>
                                      </p:to>
                                    </p:set>
                                    <p:animEffect transition="in" filter="fade">
                                      <p:cBhvr>
                                        <p:cTn id="7" dur="500"/>
                                        <p:tgtEl>
                                          <p:spTgt spid="200707"/>
                                        </p:tgtEl>
                                      </p:cBhvr>
                                    </p:animEffect>
                                    <p:anim calcmode="lin" valueType="num">
                                      <p:cBhvr>
                                        <p:cTn id="8" dur="500" fill="hold"/>
                                        <p:tgtEl>
                                          <p:spTgt spid="200707"/>
                                        </p:tgtEl>
                                        <p:attrNameLst>
                                          <p:attrName>ppt_x</p:attrName>
                                        </p:attrNameLst>
                                      </p:cBhvr>
                                      <p:tavLst>
                                        <p:tav tm="0">
                                          <p:val>
                                            <p:strVal val="#ppt_x-.1"/>
                                          </p:val>
                                        </p:tav>
                                        <p:tav tm="100000">
                                          <p:val>
                                            <p:strVal val="#ppt_x"/>
                                          </p:val>
                                        </p:tav>
                                      </p:tavLst>
                                    </p:anim>
                                    <p:anim calcmode="lin" valueType="num">
                                      <p:cBhvr>
                                        <p:cTn id="9" dur="500" fill="hold"/>
                                        <p:tgtEl>
                                          <p:spTgt spid="200707"/>
                                        </p:tgtEl>
                                        <p:attrNameLst>
                                          <p:attrName>ppt_y</p:attrName>
                                        </p:attrNameLst>
                                      </p:cBhvr>
                                      <p:tavLst>
                                        <p:tav tm="0">
                                          <p:val>
                                            <p:strVal val="#ppt_y"/>
                                          </p:val>
                                        </p:tav>
                                        <p:tav tm="100000">
                                          <p:val>
                                            <p:strVal val="#ppt_y"/>
                                          </p:val>
                                        </p:tav>
                                      </p:tavLst>
                                    </p:anim>
                                  </p:childTnLst>
                                </p:cTn>
                              </p:par>
                            </p:childTnLst>
                          </p:cTn>
                        </p:par>
                        <p:par>
                          <p:cTn id="10" fill="hold">
                            <p:stCondLst>
                              <p:cond delay="27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200708"/>
                                        </p:tgtEl>
                                        <p:attrNameLst>
                                          <p:attrName>style.visibility</p:attrName>
                                        </p:attrNameLst>
                                      </p:cBhvr>
                                      <p:to>
                                        <p:strVal val="visible"/>
                                      </p:to>
                                    </p:set>
                                    <p:animEffect transition="in" filter="fade">
                                      <p:cBhvr>
                                        <p:cTn id="13" dur="500"/>
                                        <p:tgtEl>
                                          <p:spTgt spid="200708"/>
                                        </p:tgtEl>
                                      </p:cBhvr>
                                    </p:animEffect>
                                    <p:anim calcmode="lin" valueType="num">
                                      <p:cBhvr>
                                        <p:cTn id="14" dur="500" fill="hold"/>
                                        <p:tgtEl>
                                          <p:spTgt spid="200708"/>
                                        </p:tgtEl>
                                        <p:attrNameLst>
                                          <p:attrName>ppt_x</p:attrName>
                                        </p:attrNameLst>
                                      </p:cBhvr>
                                      <p:tavLst>
                                        <p:tav tm="0">
                                          <p:val>
                                            <p:strVal val="#ppt_x-.1"/>
                                          </p:val>
                                        </p:tav>
                                        <p:tav tm="100000">
                                          <p:val>
                                            <p:strVal val="#ppt_x"/>
                                          </p:val>
                                        </p:tav>
                                      </p:tavLst>
                                    </p:anim>
                                    <p:anim calcmode="lin" valueType="num">
                                      <p:cBhvr>
                                        <p:cTn id="15" dur="500" fill="hold"/>
                                        <p:tgtEl>
                                          <p:spTgt spid="200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p:bldP spid="2007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1905000" y="1981200"/>
            <a:ext cx="3218850" cy="3785652"/>
          </a:xfrm>
          <a:prstGeom prst="rect">
            <a:avLst/>
          </a:prstGeom>
          <a:noFill/>
          <a:ln w="9525">
            <a:noFill/>
            <a:miter lim="800000"/>
            <a:headEnd/>
            <a:tailEnd/>
          </a:ln>
        </p:spPr>
        <p:txBody>
          <a:bodyPr wrap="none">
            <a:spAutoFit/>
          </a:bodyPr>
          <a:lstStyle/>
          <a:p>
            <a:pPr eaLnBrk="0" hangingPunct="0"/>
            <a:r>
              <a:rPr lang="en-US" sz="2400" dirty="0">
                <a:latin typeface="Calibri" pitchFamily="34" charset="0"/>
              </a:rPr>
              <a:t>&amp; - Stop</a:t>
            </a:r>
          </a:p>
          <a:p>
            <a:pPr eaLnBrk="0" hangingPunct="0"/>
            <a:r>
              <a:rPr lang="en-US" sz="2400" dirty="0">
                <a:latin typeface="Calibri" pitchFamily="34" charset="0"/>
              </a:rPr>
              <a:t>1 - Stop</a:t>
            </a:r>
          </a:p>
          <a:p>
            <a:pPr eaLnBrk="0" hangingPunct="0"/>
            <a:r>
              <a:rPr lang="en-US" sz="2400" dirty="0">
                <a:latin typeface="Calibri" pitchFamily="34" charset="0"/>
              </a:rPr>
              <a:t>2 - Stop</a:t>
            </a:r>
          </a:p>
          <a:p>
            <a:pPr eaLnBrk="0" hangingPunct="0"/>
            <a:r>
              <a:rPr lang="en-US" sz="2400" dirty="0">
                <a:latin typeface="Calibri" pitchFamily="34" charset="0"/>
              </a:rPr>
              <a:t>3 - Stop</a:t>
            </a:r>
          </a:p>
          <a:p>
            <a:pPr eaLnBrk="0" hangingPunct="0"/>
            <a:r>
              <a:rPr lang="en-US" sz="2400" dirty="0">
                <a:latin typeface="Calibri" pitchFamily="34" charset="0"/>
              </a:rPr>
              <a:t>4 - Stop</a:t>
            </a:r>
          </a:p>
          <a:p>
            <a:pPr eaLnBrk="0" hangingPunct="0"/>
            <a:r>
              <a:rPr lang="en-US" sz="2400" dirty="0">
                <a:latin typeface="Calibri" pitchFamily="34" charset="0"/>
              </a:rPr>
              <a:t>construction - L7, P2, SH </a:t>
            </a:r>
          </a:p>
          <a:p>
            <a:pPr eaLnBrk="0" hangingPunct="0"/>
            <a:r>
              <a:rPr lang="en-US" sz="2400" dirty="0">
                <a:latin typeface="Calibri" pitchFamily="34" charset="0"/>
              </a:rPr>
              <a:t>costs - L6, P1, H</a:t>
            </a:r>
          </a:p>
          <a:p>
            <a:pPr eaLnBrk="0" hangingPunct="0"/>
            <a:r>
              <a:rPr lang="en-US" sz="2400" dirty="0">
                <a:latin typeface="Calibri" pitchFamily="34" charset="0"/>
              </a:rPr>
              <a:t>define - L2, P1, H</a:t>
            </a:r>
          </a:p>
          <a:p>
            <a:pPr eaLnBrk="0" hangingPunct="0"/>
            <a:r>
              <a:rPr lang="en-US" sz="2400" dirty="0">
                <a:latin typeface="Calibri" pitchFamily="34" charset="0"/>
              </a:rPr>
              <a:t>features - L4, P1, SH</a:t>
            </a:r>
          </a:p>
          <a:p>
            <a:pPr eaLnBrk="0" hangingPunct="0"/>
            <a:r>
              <a:rPr lang="en-US" sz="2400" dirty="0">
                <a:latin typeface="Calibri" pitchFamily="34" charset="0"/>
              </a:rPr>
              <a:t>functions - L5, P1, SH</a:t>
            </a:r>
          </a:p>
        </p:txBody>
      </p:sp>
      <p:sp>
        <p:nvSpPr>
          <p:cNvPr id="201731" name="Text Box 3"/>
          <p:cNvSpPr txBox="1">
            <a:spLocks noChangeArrowheads="1"/>
          </p:cNvSpPr>
          <p:nvPr/>
        </p:nvSpPr>
        <p:spPr bwMode="auto">
          <a:xfrm>
            <a:off x="6426200" y="1752603"/>
            <a:ext cx="5461000" cy="4524315"/>
          </a:xfrm>
          <a:prstGeom prst="rect">
            <a:avLst/>
          </a:prstGeom>
          <a:noFill/>
          <a:ln w="9525">
            <a:noFill/>
            <a:miter lim="800000"/>
            <a:headEnd/>
            <a:tailEnd/>
          </a:ln>
        </p:spPr>
        <p:txBody>
          <a:bodyPr wrap="square">
            <a:spAutoFit/>
          </a:bodyPr>
          <a:lstStyle/>
          <a:p>
            <a:pPr eaLnBrk="0" hangingPunct="0"/>
            <a:r>
              <a:rPr lang="en-US" sz="2400" dirty="0">
                <a:latin typeface="Calibri" pitchFamily="34" charset="0"/>
              </a:rPr>
              <a:t>key - L2, P2, H</a:t>
            </a:r>
          </a:p>
          <a:p>
            <a:pPr eaLnBrk="0" hangingPunct="0"/>
            <a:r>
              <a:rPr lang="en-US" sz="2400" dirty="0">
                <a:latin typeface="Calibri" pitchFamily="34" charset="0"/>
              </a:rPr>
              <a:t>of - Stop</a:t>
            </a:r>
          </a:p>
          <a:p>
            <a:pPr eaLnBrk="0" hangingPunct="0"/>
            <a:r>
              <a:rPr lang="en-US" sz="2400" dirty="0">
                <a:latin typeface="Calibri" pitchFamily="34" charset="0"/>
              </a:rPr>
              <a:t>outline - L1, P1, T</a:t>
            </a:r>
          </a:p>
          <a:p>
            <a:pPr eaLnBrk="0" hangingPunct="0"/>
            <a:r>
              <a:rPr lang="en-US" sz="2400" dirty="0">
                <a:latin typeface="Calibri" pitchFamily="34" charset="0"/>
              </a:rPr>
              <a:t>presentation - L1, P3, T</a:t>
            </a:r>
          </a:p>
          <a:p>
            <a:pPr eaLnBrk="0" hangingPunct="0"/>
            <a:r>
              <a:rPr lang="en-US" sz="2400" dirty="0">
                <a:latin typeface="Calibri" pitchFamily="34" charset="0"/>
              </a:rPr>
              <a:t>terminology - L2, P3, H</a:t>
            </a:r>
          </a:p>
          <a:p>
            <a:pPr eaLnBrk="0" hangingPunct="0"/>
            <a:r>
              <a:rPr lang="en-US" sz="2400" dirty="0">
                <a:latin typeface="Calibri" pitchFamily="34" charset="0"/>
              </a:rPr>
              <a:t>thesaurus - (1) - L3, P1, H</a:t>
            </a:r>
          </a:p>
          <a:p>
            <a:pPr eaLnBrk="0" hangingPunct="0"/>
            <a:r>
              <a:rPr lang="en-US" sz="2400" dirty="0">
                <a:latin typeface="Calibri" pitchFamily="34" charset="0"/>
              </a:rPr>
              <a:t>    	        (2) - L7, P1, SH</a:t>
            </a:r>
          </a:p>
          <a:p>
            <a:pPr eaLnBrk="0" hangingPunct="0"/>
            <a:r>
              <a:rPr lang="en-US" sz="2400" dirty="0">
                <a:latin typeface="Calibri" pitchFamily="34" charset="0"/>
              </a:rPr>
              <a:t>   	        (3) - L8, P1, SH</a:t>
            </a:r>
          </a:p>
          <a:p>
            <a:pPr eaLnBrk="0" hangingPunct="0"/>
            <a:r>
              <a:rPr lang="en-US" sz="2400" dirty="0">
                <a:latin typeface="Calibri" pitchFamily="34" charset="0"/>
              </a:rPr>
              <a:t>tools - (1) - L3, P2, H</a:t>
            </a:r>
          </a:p>
          <a:p>
            <a:pPr eaLnBrk="0" hangingPunct="0"/>
            <a:r>
              <a:rPr lang="en-US" sz="2400" dirty="0">
                <a:latin typeface="Calibri" pitchFamily="34" charset="0"/>
              </a:rPr>
              <a:t>            (2) - L8, P2, SH</a:t>
            </a:r>
          </a:p>
          <a:p>
            <a:pPr eaLnBrk="0" hangingPunct="0"/>
            <a:r>
              <a:rPr lang="en-US" sz="2400" dirty="0">
                <a:latin typeface="Calibri" pitchFamily="34" charset="0"/>
              </a:rPr>
              <a:t>when - L9, P3, H</a:t>
            </a:r>
          </a:p>
          <a:p>
            <a:pPr eaLnBrk="0" hangingPunct="0"/>
            <a:r>
              <a:rPr lang="en-US" sz="2400" dirty="0">
                <a:latin typeface="Calibri" pitchFamily="34" charset="0"/>
              </a:rPr>
              <a:t>why - L9, P1, H</a:t>
            </a:r>
          </a:p>
        </p:txBody>
      </p:sp>
      <p:sp>
        <p:nvSpPr>
          <p:cNvPr id="201732" name="Text Box 4"/>
          <p:cNvSpPr txBox="1">
            <a:spLocks noChangeArrowheads="1"/>
          </p:cNvSpPr>
          <p:nvPr/>
        </p:nvSpPr>
        <p:spPr bwMode="auto">
          <a:xfrm>
            <a:off x="1320800" y="3"/>
            <a:ext cx="9347200" cy="1323439"/>
          </a:xfrm>
          <a:prstGeom prst="rect">
            <a:avLst/>
          </a:prstGeom>
          <a:noFill/>
          <a:ln w="9525">
            <a:noFill/>
            <a:miter lim="800000"/>
            <a:headEnd/>
            <a:tailEnd/>
          </a:ln>
          <a:effectLst/>
        </p:spPr>
        <p:txBody>
          <a:bodyPr wrap="square">
            <a:spAutoFit/>
          </a:bodyPr>
          <a:lstStyle/>
          <a:p>
            <a:pPr algn="r" eaLnBrk="0" hangingPunct="0">
              <a:defRPr/>
            </a:pPr>
            <a:r>
              <a:rPr lang="en-US" sz="4000" dirty="0">
                <a:solidFill>
                  <a:schemeClr val="accent1"/>
                </a:solidFill>
                <a:latin typeface="+mj-lt"/>
              </a:rPr>
              <a:t>Complex Inverted File Index:</a:t>
            </a:r>
          </a:p>
          <a:p>
            <a:pPr algn="r" eaLnBrk="0" hangingPunct="0">
              <a:defRPr/>
            </a:pPr>
            <a:r>
              <a:rPr lang="en-US" sz="4000" dirty="0">
                <a:solidFill>
                  <a:schemeClr val="accent1"/>
                </a:solidFill>
                <a:latin typeface="+mj-lt"/>
              </a:rPr>
              <a:t>Placement, Location added</a:t>
            </a:r>
          </a:p>
        </p:txBody>
      </p:sp>
      <p:sp>
        <p:nvSpPr>
          <p:cNvPr id="4" name="Slide Number Placeholder 3">
            <a:extLst>
              <a:ext uri="{FF2B5EF4-FFF2-40B4-BE49-F238E27FC236}">
                <a16:creationId xmlns:a16="http://schemas.microsoft.com/office/drawing/2014/main" id="{5403FF03-F2AB-D54F-8DF0-650B485A7DA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16</a:t>
            </a:fld>
            <a:endParaRPr lang="en-US"/>
          </a:p>
        </p:txBody>
      </p:sp>
    </p:spTree>
    <p:extLst>
      <p:ext uri="{BB962C8B-B14F-4D97-AF65-F5344CB8AC3E}">
        <p14:creationId xmlns:p14="http://schemas.microsoft.com/office/powerpoint/2010/main" val="59673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checkerboard(across)">
                                      <p:cBhvr>
                                        <p:cTn id="7" dur="500"/>
                                        <p:tgtEl>
                                          <p:spTgt spid="20173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1731"/>
                                        </p:tgtEl>
                                        <p:attrNameLst>
                                          <p:attrName>style.visibility</p:attrName>
                                        </p:attrNameLst>
                                      </p:cBhvr>
                                      <p:to>
                                        <p:strVal val="visible"/>
                                      </p:to>
                                    </p:set>
                                    <p:animEffect transition="in" filter="checkerboard(across)">
                                      <p:cBhvr>
                                        <p:cTn id="10" dur="500"/>
                                        <p:tgtEl>
                                          <p:spTgt spid="20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1986"/>
            <a:ext cx="10515600" cy="741863"/>
          </a:xfrm>
        </p:spPr>
        <p:txBody>
          <a:bodyPr/>
          <a:lstStyle/>
          <a:p>
            <a:r>
              <a:rPr lang="en-US" dirty="0">
                <a:solidFill>
                  <a:schemeClr val="accent1"/>
                </a:solidFill>
              </a:rPr>
              <a:t>Search for thesaurus tools</a:t>
            </a:r>
          </a:p>
        </p:txBody>
      </p:sp>
      <p:sp>
        <p:nvSpPr>
          <p:cNvPr id="3" name="Content Placeholder 2"/>
          <p:cNvSpPr>
            <a:spLocks noGrp="1"/>
          </p:cNvSpPr>
          <p:nvPr>
            <p:ph idx="1"/>
          </p:nvPr>
        </p:nvSpPr>
        <p:spPr/>
        <p:txBody>
          <a:bodyPr>
            <a:normAutofit/>
          </a:bodyPr>
          <a:lstStyle/>
          <a:p>
            <a:r>
              <a:rPr lang="en-US" dirty="0"/>
              <a:t>Search = Thesaurus tools</a:t>
            </a:r>
          </a:p>
          <a:p>
            <a:pPr eaLnBrk="0" hangingPunct="0"/>
            <a:r>
              <a:rPr lang="en-US" dirty="0">
                <a:latin typeface="Calibri" pitchFamily="34" charset="0"/>
              </a:rPr>
              <a:t>thesaurus - (1) - L3, P1, H</a:t>
            </a:r>
          </a:p>
          <a:p>
            <a:pPr eaLnBrk="0" hangingPunct="0"/>
            <a:r>
              <a:rPr lang="en-US" dirty="0">
                <a:latin typeface="Calibri" pitchFamily="34" charset="0"/>
              </a:rPr>
              <a:t>    	        (2) - L7, P1, SH</a:t>
            </a:r>
          </a:p>
          <a:p>
            <a:pPr eaLnBrk="0" hangingPunct="0"/>
            <a:r>
              <a:rPr lang="en-US" dirty="0">
                <a:latin typeface="Calibri" pitchFamily="34" charset="0"/>
              </a:rPr>
              <a:t>   	        (3) - L8, P1, SH</a:t>
            </a:r>
          </a:p>
          <a:p>
            <a:pPr eaLnBrk="0" hangingPunct="0"/>
            <a:r>
              <a:rPr lang="en-US" dirty="0">
                <a:latin typeface="Calibri" pitchFamily="34" charset="0"/>
              </a:rPr>
              <a:t>tools - (1) - L3, P2, H</a:t>
            </a:r>
          </a:p>
          <a:p>
            <a:pPr eaLnBrk="0" hangingPunct="0"/>
            <a:r>
              <a:rPr lang="en-US" dirty="0">
                <a:latin typeface="Calibri" pitchFamily="34" charset="0"/>
              </a:rPr>
              <a:t>            (2) - L8, P2, SH</a:t>
            </a:r>
          </a:p>
        </p:txBody>
      </p:sp>
      <p:sp>
        <p:nvSpPr>
          <p:cNvPr id="6" name="Slide Number Placeholder 5">
            <a:extLst>
              <a:ext uri="{FF2B5EF4-FFF2-40B4-BE49-F238E27FC236}">
                <a16:creationId xmlns:a16="http://schemas.microsoft.com/office/drawing/2014/main" id="{7A8DF367-59D7-A44A-8E4E-DC0612931FD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17</a:t>
            </a:fld>
            <a:endParaRPr lang="en-US"/>
          </a:p>
        </p:txBody>
      </p:sp>
    </p:spTree>
    <p:extLst>
      <p:ext uri="{BB962C8B-B14F-4D97-AF65-F5344CB8AC3E}">
        <p14:creationId xmlns:p14="http://schemas.microsoft.com/office/powerpoint/2010/main" val="26216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n 10"/>
          <p:cNvSpPr/>
          <p:nvPr/>
        </p:nvSpPr>
        <p:spPr>
          <a:xfrm>
            <a:off x="4775200" y="1905000"/>
            <a:ext cx="2641600" cy="2362200"/>
          </a:xfrm>
          <a:prstGeom prst="can">
            <a:avLst/>
          </a:prstGeom>
          <a:gradFill>
            <a:gsLst>
              <a:gs pos="0">
                <a:srgbClr val="5E9EFF"/>
              </a:gs>
              <a:gs pos="39999">
                <a:srgbClr val="85C2FF"/>
              </a:gs>
              <a:gs pos="70000">
                <a:srgbClr val="C4D6EB"/>
              </a:gs>
              <a:gs pos="100000">
                <a:srgbClr val="FFEBFA"/>
              </a:gs>
            </a:gsLst>
            <a:lin ang="5400000" scaled="0"/>
          </a:gradFill>
          <a:ln/>
        </p:spPr>
        <p:style>
          <a:lnRef idx="1">
            <a:schemeClr val="accent1"/>
          </a:lnRef>
          <a:fillRef idx="3">
            <a:schemeClr val="accent1"/>
          </a:fillRef>
          <a:effectRef idx="2">
            <a:schemeClr val="accent1"/>
          </a:effectRef>
          <a:fontRef idx="minor">
            <a:schemeClr val="lt1"/>
          </a:fontRef>
        </p:style>
        <p:txBody>
          <a:bodyPr/>
          <a:lstStyle/>
          <a:p>
            <a:pPr algn="ctr"/>
            <a:r>
              <a:rPr lang="en-US" dirty="0" err="1">
                <a:solidFill>
                  <a:schemeClr val="tx1"/>
                </a:solidFill>
              </a:rPr>
              <a:t>Solr</a:t>
            </a:r>
            <a:r>
              <a:rPr lang="en-US" dirty="0">
                <a:solidFill>
                  <a:schemeClr val="tx1"/>
                </a:solidFill>
              </a:rPr>
              <a:t> Software </a:t>
            </a:r>
          </a:p>
        </p:txBody>
      </p:sp>
      <p:cxnSp>
        <p:nvCxnSpPr>
          <p:cNvPr id="21" name="Curved Connector 20"/>
          <p:cNvCxnSpPr>
            <a:endCxn id="11" idx="1"/>
          </p:cNvCxnSpPr>
          <p:nvPr/>
        </p:nvCxnSpPr>
        <p:spPr>
          <a:xfrm>
            <a:off x="2032000" y="1905000"/>
            <a:ext cx="4064000" cy="12700"/>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625600" y="3200400"/>
            <a:ext cx="1727200" cy="1295400"/>
          </a:xfrm>
          <a:prstGeom prst="roundRect">
            <a:avLst/>
          </a:prstGeom>
          <a:gradFill>
            <a:gsLst>
              <a:gs pos="0">
                <a:srgbClr val="5E9EFF"/>
              </a:gs>
              <a:gs pos="39999">
                <a:srgbClr val="85C2FF"/>
              </a:gs>
              <a:gs pos="70000">
                <a:srgbClr val="C4D6EB"/>
              </a:gs>
              <a:gs pos="100000">
                <a:srgbClr val="FFEBFA"/>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Fielded data</a:t>
            </a:r>
          </a:p>
        </p:txBody>
      </p:sp>
      <p:sp>
        <p:nvSpPr>
          <p:cNvPr id="22" name="Can 21"/>
          <p:cNvSpPr/>
          <p:nvPr/>
        </p:nvSpPr>
        <p:spPr>
          <a:xfrm>
            <a:off x="914400" y="1981200"/>
            <a:ext cx="1930400" cy="1508760"/>
          </a:xfrm>
          <a:prstGeom prst="can">
            <a:avLst/>
          </a:prstGeom>
          <a:gradFill>
            <a:gsLst>
              <a:gs pos="0">
                <a:srgbClr val="5E9EFF"/>
              </a:gs>
              <a:gs pos="39999">
                <a:srgbClr val="85C2FF"/>
              </a:gs>
              <a:gs pos="70000">
                <a:srgbClr val="C4D6EB"/>
              </a:gs>
              <a:gs pos="100000">
                <a:srgbClr val="FFEBFA"/>
              </a:gs>
            </a:gsLst>
            <a:lin ang="5400000" scaled="0"/>
          </a:gradFill>
          <a:ln/>
        </p:spPr>
        <p:style>
          <a:lnRef idx="1">
            <a:schemeClr val="accent1"/>
          </a:lnRef>
          <a:fillRef idx="3">
            <a:schemeClr val="accent1"/>
          </a:fillRef>
          <a:effectRef idx="2">
            <a:schemeClr val="accent1"/>
          </a:effectRef>
          <a:fontRef idx="minor">
            <a:schemeClr val="lt1"/>
          </a:fontRef>
        </p:style>
        <p:txBody>
          <a:bodyPr/>
          <a:lstStyle/>
          <a:p>
            <a:pPr algn="ctr"/>
            <a:r>
              <a:rPr lang="en-US" dirty="0">
                <a:solidFill>
                  <a:schemeClr val="tx2"/>
                </a:solidFill>
              </a:rPr>
              <a:t>Data Store</a:t>
            </a:r>
          </a:p>
          <a:p>
            <a:pPr algn="ctr"/>
            <a:r>
              <a:rPr lang="en-US" dirty="0">
                <a:solidFill>
                  <a:schemeClr val="tx2"/>
                </a:solidFill>
              </a:rPr>
              <a:t>MySQL??</a:t>
            </a:r>
          </a:p>
        </p:txBody>
      </p:sp>
      <p:cxnSp>
        <p:nvCxnSpPr>
          <p:cNvPr id="15" name="Straight Arrow Connector 14"/>
          <p:cNvCxnSpPr/>
          <p:nvPr/>
        </p:nvCxnSpPr>
        <p:spPr>
          <a:xfrm>
            <a:off x="7112000" y="2743200"/>
            <a:ext cx="203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10800000">
            <a:off x="3454400" y="4267200"/>
            <a:ext cx="3251200" cy="152400"/>
          </a:xfrm>
          <a:prstGeom prst="bentConnector3">
            <a:avLst>
              <a:gd name="adj1" fmla="val 53156"/>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9245600" y="2438400"/>
            <a:ext cx="1727200" cy="1295400"/>
          </a:xfrm>
          <a:prstGeom prst="roundRect">
            <a:avLst/>
          </a:prstGeom>
          <a:gradFill>
            <a:gsLst>
              <a:gs pos="0">
                <a:srgbClr val="5E9EFF"/>
              </a:gs>
              <a:gs pos="39999">
                <a:srgbClr val="85C2FF"/>
              </a:gs>
              <a:gs pos="70000">
                <a:srgbClr val="C4D6EB"/>
              </a:gs>
              <a:gs pos="100000">
                <a:srgbClr val="FFEBFA"/>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User Interface</a:t>
            </a:r>
          </a:p>
        </p:txBody>
      </p:sp>
      <p:sp>
        <p:nvSpPr>
          <p:cNvPr id="7" name="Can 6"/>
          <p:cNvSpPr/>
          <p:nvPr/>
        </p:nvSpPr>
        <p:spPr>
          <a:xfrm>
            <a:off x="5588000" y="2971800"/>
            <a:ext cx="1524000" cy="1216152"/>
          </a:xfrm>
          <a:prstGeom prst="can">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Inverted file</a:t>
            </a:r>
          </a:p>
        </p:txBody>
      </p:sp>
      <p:sp>
        <p:nvSpPr>
          <p:cNvPr id="38" name="Smiley Face 37"/>
          <p:cNvSpPr/>
          <p:nvPr/>
        </p:nvSpPr>
        <p:spPr>
          <a:xfrm>
            <a:off x="9144000" y="4724400"/>
            <a:ext cx="1625600" cy="1219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cxnSp>
        <p:nvCxnSpPr>
          <p:cNvPr id="41" name="Straight Arrow Connector 40"/>
          <p:cNvCxnSpPr>
            <a:stCxn id="38" idx="0"/>
            <a:endCxn id="30" idx="2"/>
          </p:cNvCxnSpPr>
          <p:nvPr/>
        </p:nvCxnSpPr>
        <p:spPr>
          <a:xfrm flipV="1">
            <a:off x="9956800" y="3733800"/>
            <a:ext cx="1524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7" idx="4"/>
          </p:cNvCxnSpPr>
          <p:nvPr/>
        </p:nvCxnSpPr>
        <p:spPr>
          <a:xfrm flipH="1">
            <a:off x="7112000" y="3352800"/>
            <a:ext cx="2133600" cy="227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38" idx="1"/>
          </p:cNvCxnSpPr>
          <p:nvPr/>
        </p:nvCxnSpPr>
        <p:spPr>
          <a:xfrm flipH="1">
            <a:off x="9382064" y="3810000"/>
            <a:ext cx="66736" cy="1092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9956800" y="4038601"/>
            <a:ext cx="761747" cy="646331"/>
          </a:xfrm>
          <a:prstGeom prst="rect">
            <a:avLst/>
          </a:prstGeom>
          <a:noFill/>
        </p:spPr>
        <p:txBody>
          <a:bodyPr wrap="none" rtlCol="0">
            <a:spAutoFit/>
          </a:bodyPr>
          <a:lstStyle/>
          <a:p>
            <a:r>
              <a:rPr lang="en-US" dirty="0">
                <a:solidFill>
                  <a:srgbClr val="000000"/>
                </a:solidFill>
              </a:rPr>
              <a:t>Query</a:t>
            </a:r>
          </a:p>
          <a:p>
            <a:endParaRPr lang="en-US" dirty="0"/>
          </a:p>
        </p:txBody>
      </p:sp>
      <p:sp>
        <p:nvSpPr>
          <p:cNvPr id="53" name="TextBox 52"/>
          <p:cNvSpPr txBox="1"/>
          <p:nvPr/>
        </p:nvSpPr>
        <p:spPr>
          <a:xfrm>
            <a:off x="7823200" y="3581401"/>
            <a:ext cx="761747" cy="646331"/>
          </a:xfrm>
          <a:prstGeom prst="rect">
            <a:avLst/>
          </a:prstGeom>
          <a:noFill/>
        </p:spPr>
        <p:txBody>
          <a:bodyPr wrap="none" rtlCol="0">
            <a:spAutoFit/>
          </a:bodyPr>
          <a:lstStyle/>
          <a:p>
            <a:r>
              <a:rPr lang="en-US" dirty="0">
                <a:solidFill>
                  <a:srgbClr val="000000"/>
                </a:solidFill>
              </a:rPr>
              <a:t>Query</a:t>
            </a:r>
          </a:p>
          <a:p>
            <a:endParaRPr lang="en-US" dirty="0"/>
          </a:p>
        </p:txBody>
      </p:sp>
      <p:sp>
        <p:nvSpPr>
          <p:cNvPr id="54" name="TextBox 53"/>
          <p:cNvSpPr txBox="1"/>
          <p:nvPr/>
        </p:nvSpPr>
        <p:spPr>
          <a:xfrm>
            <a:off x="8331200" y="4114800"/>
            <a:ext cx="890125" cy="369332"/>
          </a:xfrm>
          <a:prstGeom prst="rect">
            <a:avLst/>
          </a:prstGeom>
          <a:noFill/>
        </p:spPr>
        <p:txBody>
          <a:bodyPr wrap="none" rtlCol="0">
            <a:spAutoFit/>
          </a:bodyPr>
          <a:lstStyle/>
          <a:p>
            <a:r>
              <a:rPr lang="en-US" dirty="0"/>
              <a:t>Answer</a:t>
            </a:r>
          </a:p>
        </p:txBody>
      </p:sp>
      <p:sp>
        <p:nvSpPr>
          <p:cNvPr id="5" name="Title 4"/>
          <p:cNvSpPr>
            <a:spLocks noGrp="1"/>
          </p:cNvSpPr>
          <p:nvPr>
            <p:ph type="title"/>
          </p:nvPr>
        </p:nvSpPr>
        <p:spPr>
          <a:xfrm>
            <a:off x="508000" y="277389"/>
            <a:ext cx="10880969" cy="744934"/>
          </a:xfrm>
        </p:spPr>
        <p:txBody>
          <a:bodyPr/>
          <a:lstStyle/>
          <a:p>
            <a:r>
              <a:rPr lang="en-US" dirty="0">
                <a:solidFill>
                  <a:schemeClr val="accent1"/>
                </a:solidFill>
              </a:rPr>
              <a:t>Lucene - SOLR Search Flow</a:t>
            </a:r>
          </a:p>
        </p:txBody>
      </p:sp>
      <p:sp>
        <p:nvSpPr>
          <p:cNvPr id="4" name="Slide Number Placeholder 3">
            <a:extLst>
              <a:ext uri="{FF2B5EF4-FFF2-40B4-BE49-F238E27FC236}">
                <a16:creationId xmlns:a16="http://schemas.microsoft.com/office/drawing/2014/main" id="{C86D5B0D-C58F-5F49-9045-A4C62A901B7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18</a:t>
            </a:fld>
            <a:endParaRPr lang="en-US"/>
          </a:p>
        </p:txBody>
      </p:sp>
    </p:spTree>
    <p:extLst>
      <p:ext uri="{BB962C8B-B14F-4D97-AF65-F5344CB8AC3E}">
        <p14:creationId xmlns:p14="http://schemas.microsoft.com/office/powerpoint/2010/main" val="220085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F59B-5B34-1C47-8060-C89CB4DBE975}"/>
              </a:ext>
            </a:extLst>
          </p:cNvPr>
          <p:cNvSpPr>
            <a:spLocks noGrp="1"/>
          </p:cNvSpPr>
          <p:nvPr>
            <p:ph type="title"/>
          </p:nvPr>
        </p:nvSpPr>
        <p:spPr>
          <a:xfrm>
            <a:off x="838200" y="365125"/>
            <a:ext cx="10515600" cy="5472967"/>
          </a:xfrm>
        </p:spPr>
        <p:txBody>
          <a:bodyPr>
            <a:normAutofit/>
          </a:bodyPr>
          <a:lstStyle/>
          <a:p>
            <a:r>
              <a:rPr lang="en-US" sz="4800" dirty="0">
                <a:solidFill>
                  <a:schemeClr val="bg2">
                    <a:lumMod val="75000"/>
                  </a:schemeClr>
                </a:solidFill>
              </a:rPr>
              <a:t>Search Software</a:t>
            </a:r>
            <a:br>
              <a:rPr lang="en-US" sz="4800" dirty="0"/>
            </a:br>
            <a:r>
              <a:rPr lang="en-US" sz="4800" dirty="0">
                <a:solidFill>
                  <a:schemeClr val="accent1"/>
                </a:solidFill>
              </a:rPr>
              <a:t>Content Layer</a:t>
            </a:r>
            <a:br>
              <a:rPr lang="en-US" sz="4800" dirty="0">
                <a:solidFill>
                  <a:schemeClr val="accent1"/>
                </a:solidFill>
              </a:rPr>
            </a:br>
            <a:r>
              <a:rPr lang="en-US" sz="4800" dirty="0">
                <a:solidFill>
                  <a:schemeClr val="accent1"/>
                </a:solidFill>
              </a:rPr>
              <a:t>	</a:t>
            </a:r>
            <a:r>
              <a:rPr lang="en-US" sz="4800" dirty="0">
                <a:solidFill>
                  <a:schemeClr val="bg2">
                    <a:lumMod val="75000"/>
                  </a:schemeClr>
                </a:solidFill>
              </a:rPr>
              <a:t>Adding the Taxonomy</a:t>
            </a:r>
            <a:br>
              <a:rPr lang="en-US" sz="4800" dirty="0">
                <a:solidFill>
                  <a:schemeClr val="tx2"/>
                </a:solidFill>
              </a:rPr>
            </a:br>
            <a:r>
              <a:rPr lang="en-US" sz="4800" dirty="0">
                <a:solidFill>
                  <a:schemeClr val="bg2">
                    <a:lumMod val="75000"/>
                  </a:schemeClr>
                </a:solidFill>
              </a:rPr>
              <a:t>Presentation layer (User Interface)</a:t>
            </a:r>
            <a:br>
              <a:rPr lang="en-US" sz="4800" dirty="0">
                <a:solidFill>
                  <a:schemeClr val="tx2"/>
                </a:solidFill>
              </a:rPr>
            </a:br>
            <a:br>
              <a:rPr lang="en-US" sz="4800" dirty="0">
                <a:solidFill>
                  <a:schemeClr val="tx2"/>
                </a:solidFill>
              </a:rPr>
            </a:br>
            <a:endParaRPr lang="en-US" sz="4800" dirty="0">
              <a:solidFill>
                <a:schemeClr val="tx2"/>
              </a:solidFill>
            </a:endParaRPr>
          </a:p>
        </p:txBody>
      </p:sp>
    </p:spTree>
    <p:extLst>
      <p:ext uri="{BB962C8B-B14F-4D97-AF65-F5344CB8AC3E}">
        <p14:creationId xmlns:p14="http://schemas.microsoft.com/office/powerpoint/2010/main" val="259102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D832-BC19-3B44-A4B2-18DEF219C8A0}"/>
              </a:ext>
            </a:extLst>
          </p:cNvPr>
          <p:cNvSpPr>
            <a:spLocks noGrp="1"/>
          </p:cNvSpPr>
          <p:nvPr>
            <p:ph type="ctrTitle"/>
          </p:nvPr>
        </p:nvSpPr>
        <p:spPr>
          <a:xfrm>
            <a:off x="367747" y="347871"/>
            <a:ext cx="11529391" cy="2276060"/>
          </a:xfrm>
        </p:spPr>
        <p:txBody>
          <a:bodyPr anchor="b">
            <a:normAutofit/>
          </a:bodyPr>
          <a:lstStyle/>
          <a:p>
            <a:r>
              <a:rPr lang="en-US" dirty="0"/>
              <a:t>Description: </a:t>
            </a:r>
          </a:p>
        </p:txBody>
      </p:sp>
      <p:sp>
        <p:nvSpPr>
          <p:cNvPr id="3" name="Content Placeholder 2">
            <a:extLst>
              <a:ext uri="{FF2B5EF4-FFF2-40B4-BE49-F238E27FC236}">
                <a16:creationId xmlns:a16="http://schemas.microsoft.com/office/drawing/2014/main" id="{2685FED8-256D-7C4C-923B-0E6D16677806}"/>
              </a:ext>
            </a:extLst>
          </p:cNvPr>
          <p:cNvSpPr>
            <a:spLocks noGrp="1"/>
          </p:cNvSpPr>
          <p:nvPr>
            <p:ph type="subTitle" idx="1"/>
          </p:nvPr>
        </p:nvSpPr>
        <p:spPr>
          <a:xfrm>
            <a:off x="367747" y="3190461"/>
            <a:ext cx="11529391" cy="2683565"/>
          </a:xfrm>
        </p:spPr>
        <p:txBody>
          <a:bodyPr>
            <a:normAutofit/>
          </a:bodyPr>
          <a:lstStyle/>
          <a:p>
            <a:pPr marL="0" indent="0">
              <a:buNone/>
            </a:pPr>
            <a:r>
              <a:rPr lang="en-US" dirty="0"/>
              <a:t>Have you ever wondered how search works while visiting an e-commerce site, internal website, or searching through other types of online resources? Look no further than this informative session on the ways that taxonomies help end-users navigate the internet! Hear from taxonomists and other information professionals who have first-hand experience creating and working with taxonomies that aid in navigation, search, and discovery across a range of disciplines.</a:t>
            </a:r>
          </a:p>
        </p:txBody>
      </p:sp>
    </p:spTree>
    <p:extLst>
      <p:ext uri="{BB962C8B-B14F-4D97-AF65-F5344CB8AC3E}">
        <p14:creationId xmlns:p14="http://schemas.microsoft.com/office/powerpoint/2010/main" val="341919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6FCA-B4CA-D745-8355-8B2F963C19FE}"/>
              </a:ext>
            </a:extLst>
          </p:cNvPr>
          <p:cNvSpPr>
            <a:spLocks noGrp="1"/>
          </p:cNvSpPr>
          <p:nvPr>
            <p:ph type="title"/>
          </p:nvPr>
        </p:nvSpPr>
        <p:spPr/>
        <p:txBody>
          <a:bodyPr/>
          <a:lstStyle/>
          <a:p>
            <a:r>
              <a:rPr lang="en-US" dirty="0"/>
              <a:t>So how do we get there?</a:t>
            </a:r>
          </a:p>
        </p:txBody>
      </p:sp>
      <p:graphicFrame>
        <p:nvGraphicFramePr>
          <p:cNvPr id="7" name="Content Placeholder 2">
            <a:extLst>
              <a:ext uri="{FF2B5EF4-FFF2-40B4-BE49-F238E27FC236}">
                <a16:creationId xmlns:a16="http://schemas.microsoft.com/office/drawing/2014/main" id="{2BC7E258-9EF3-41AD-B91B-37AB40FDE152}"/>
              </a:ext>
            </a:extLst>
          </p:cNvPr>
          <p:cNvGraphicFramePr>
            <a:graphicFrameLocks noGrp="1"/>
          </p:cNvGraphicFramePr>
          <p:nvPr>
            <p:ph idx="1"/>
            <p:extLst>
              <p:ext uri="{D42A27DB-BD31-4B8C-83A1-F6EECF244321}">
                <p14:modId xmlns:p14="http://schemas.microsoft.com/office/powerpoint/2010/main" val="1790929457"/>
              </p:ext>
            </p:extLst>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986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7"/>
          <p:cNvSpPr>
            <a:spLocks noChangeAspect="1" noChangeArrowheads="1"/>
          </p:cNvSpPr>
          <p:nvPr/>
        </p:nvSpPr>
        <p:spPr bwMode="auto">
          <a:xfrm>
            <a:off x="3886200" y="5486401"/>
            <a:ext cx="1371600" cy="803275"/>
          </a:xfrm>
          <a:prstGeom prst="can">
            <a:avLst>
              <a:gd name="adj" fmla="val 25000"/>
            </a:avLst>
          </a:prstGeom>
          <a:solidFill>
            <a:srgbClr val="FFC000"/>
          </a:solidFill>
          <a:ln w="19050">
            <a:solidFill>
              <a:srgbClr val="000000"/>
            </a:solidFill>
            <a:round/>
            <a:headEnd/>
            <a:tailEnd/>
          </a:ln>
          <a:effectLst>
            <a:outerShdw blurRad="50800" dist="38100" dir="5400000" algn="t" rotWithShape="0">
              <a:prstClr val="black">
                <a:alpha val="40000"/>
              </a:prstClr>
            </a:outerShdw>
          </a:effectLst>
        </p:spPr>
        <p:txBody>
          <a:bodyPr/>
          <a:lstStyle/>
          <a:p>
            <a:pPr algn="ctr" hangingPunct="0">
              <a:lnSpc>
                <a:spcPct val="97000"/>
              </a:lnSpc>
              <a:spcBef>
                <a:spcPct val="0"/>
              </a:spcBef>
              <a:buClr>
                <a:srgbClr val="000000"/>
              </a:buClr>
              <a:buSzPct val="45000"/>
            </a:pPr>
            <a:r>
              <a:rPr lang="en-US" sz="1200" dirty="0"/>
              <a:t>Thesaurus Master</a:t>
            </a:r>
          </a:p>
        </p:txBody>
      </p:sp>
      <p:sp>
        <p:nvSpPr>
          <p:cNvPr id="124937" name="AutoShape 10"/>
          <p:cNvSpPr>
            <a:spLocks noChangeAspect="1" noChangeArrowheads="1"/>
          </p:cNvSpPr>
          <p:nvPr/>
        </p:nvSpPr>
        <p:spPr bwMode="auto">
          <a:xfrm>
            <a:off x="3886200" y="4800601"/>
            <a:ext cx="1371600" cy="785813"/>
          </a:xfrm>
          <a:prstGeom prst="can">
            <a:avLst>
              <a:gd name="adj" fmla="val 25000"/>
            </a:avLst>
          </a:prstGeom>
          <a:solidFill>
            <a:srgbClr val="0055A2"/>
          </a:solidFill>
          <a:ln w="19050">
            <a:solidFill>
              <a:srgbClr val="000000"/>
            </a:solidFill>
            <a:round/>
            <a:headEnd/>
            <a:tailEnd/>
          </a:ln>
          <a:effectLst>
            <a:outerShdw blurRad="50800" dist="38100" dir="5400000" algn="t" rotWithShape="0">
              <a:prstClr val="black">
                <a:alpha val="40000"/>
              </a:prstClr>
            </a:outerShdw>
          </a:effectLst>
        </p:spPr>
        <p:txBody>
          <a:bodyPr/>
          <a:lstStyle/>
          <a:p>
            <a:pPr algn="ctr" hangingPunct="0">
              <a:lnSpc>
                <a:spcPct val="97000"/>
              </a:lnSpc>
              <a:spcBef>
                <a:spcPct val="0"/>
              </a:spcBef>
              <a:buClr>
                <a:srgbClr val="000000"/>
              </a:buClr>
              <a:buSzPct val="45000"/>
            </a:pPr>
            <a:endParaRPr lang="en-US" b="1">
              <a:latin typeface="Bitstream Vera Sans" pitchFamily="16" charset="0"/>
            </a:endParaRPr>
          </a:p>
        </p:txBody>
      </p:sp>
      <p:sp>
        <p:nvSpPr>
          <p:cNvPr id="124936" name="AutoShape 9"/>
          <p:cNvSpPr>
            <a:spLocks noChangeAspect="1" noChangeArrowheads="1"/>
          </p:cNvSpPr>
          <p:nvPr/>
        </p:nvSpPr>
        <p:spPr bwMode="auto">
          <a:xfrm>
            <a:off x="3886200" y="4114800"/>
            <a:ext cx="1371600" cy="787400"/>
          </a:xfrm>
          <a:prstGeom prst="can">
            <a:avLst>
              <a:gd name="adj" fmla="val 25000"/>
            </a:avLst>
          </a:prstGeom>
          <a:solidFill>
            <a:srgbClr val="FFC000"/>
          </a:solidFill>
          <a:ln w="19050">
            <a:solidFill>
              <a:srgbClr val="000000"/>
            </a:solidFill>
            <a:round/>
            <a:headEnd/>
            <a:tailEnd/>
          </a:ln>
          <a:effectLst>
            <a:outerShdw blurRad="50800" dist="38100" dir="5400000" algn="t" rotWithShape="0">
              <a:prstClr val="black">
                <a:alpha val="40000"/>
              </a:prstClr>
            </a:outerShdw>
          </a:effectLst>
        </p:spPr>
        <p:txBody>
          <a:bodyPr/>
          <a:lstStyle/>
          <a:p>
            <a:pPr algn="ctr" hangingPunct="0">
              <a:lnSpc>
                <a:spcPct val="97000"/>
              </a:lnSpc>
              <a:spcBef>
                <a:spcPct val="0"/>
              </a:spcBef>
              <a:buClr>
                <a:srgbClr val="000000"/>
              </a:buClr>
              <a:buSzPct val="45000"/>
            </a:pPr>
            <a:endParaRPr lang="en-US" b="1">
              <a:latin typeface="Bitstream Vera Sans" pitchFamily="16" charset="0"/>
            </a:endParaRPr>
          </a:p>
        </p:txBody>
      </p:sp>
      <p:sp>
        <p:nvSpPr>
          <p:cNvPr id="124935" name="AutoShape 8"/>
          <p:cNvSpPr>
            <a:spLocks noChangeAspect="1" noChangeArrowheads="1"/>
          </p:cNvSpPr>
          <p:nvPr/>
        </p:nvSpPr>
        <p:spPr bwMode="auto">
          <a:xfrm>
            <a:off x="3886200" y="3276600"/>
            <a:ext cx="1371600" cy="914400"/>
          </a:xfrm>
          <a:prstGeom prst="can">
            <a:avLst>
              <a:gd name="adj" fmla="val 25000"/>
            </a:avLst>
          </a:prstGeom>
          <a:solidFill>
            <a:srgbClr val="0055A2"/>
          </a:solidFill>
          <a:ln w="19050">
            <a:solidFill>
              <a:srgbClr val="000000"/>
            </a:solidFill>
            <a:round/>
            <a:headEnd/>
            <a:tailEnd/>
          </a:ln>
          <a:effectLst>
            <a:outerShdw blurRad="50800" dist="38100" dir="5400000" algn="t" rotWithShape="0">
              <a:prstClr val="black">
                <a:alpha val="40000"/>
              </a:prstClr>
            </a:outerShdw>
          </a:effectLst>
        </p:spPr>
        <p:txBody>
          <a:bodyPr/>
          <a:lstStyle/>
          <a:p>
            <a:pPr algn="ctr" hangingPunct="0">
              <a:lnSpc>
                <a:spcPct val="97000"/>
              </a:lnSpc>
              <a:spcBef>
                <a:spcPct val="0"/>
              </a:spcBef>
              <a:buClr>
                <a:srgbClr val="000000"/>
              </a:buClr>
              <a:buSzPct val="45000"/>
            </a:pPr>
            <a:endParaRPr lang="en-US" b="1">
              <a:latin typeface="Bitstream Vera Sans" pitchFamily="16" charset="0"/>
            </a:endParaRPr>
          </a:p>
        </p:txBody>
      </p:sp>
      <p:sp>
        <p:nvSpPr>
          <p:cNvPr id="124939" name="Text Box 12"/>
          <p:cNvSpPr txBox="1">
            <a:spLocks noChangeAspect="1" noChangeArrowheads="1"/>
          </p:cNvSpPr>
          <p:nvPr/>
        </p:nvSpPr>
        <p:spPr bwMode="auto">
          <a:xfrm>
            <a:off x="3886200" y="3505200"/>
            <a:ext cx="1371600" cy="628650"/>
          </a:xfrm>
          <a:prstGeom prst="rect">
            <a:avLst/>
          </a:prstGeom>
          <a:noFill/>
          <a:ln w="19050">
            <a:noFill/>
            <a:miter lim="800000"/>
            <a:headEnd/>
            <a:tailEnd/>
          </a:ln>
        </p:spPr>
        <p:txBody>
          <a:bodyPr/>
          <a:lstStyle/>
          <a:p>
            <a:pPr algn="ctr" defTabSz="407988" hangingPunct="0">
              <a:lnSpc>
                <a:spcPct val="97000"/>
              </a:lnSpc>
              <a:spcBef>
                <a:spcPct val="0"/>
              </a:spcBef>
              <a:spcAft>
                <a:spcPts val="1000"/>
              </a:spcAft>
              <a:buClr>
                <a:srgbClr val="000000"/>
              </a:buClr>
              <a:buSzPct val="45000"/>
            </a:pPr>
            <a:r>
              <a:rPr lang="en-US" sz="1200" dirty="0">
                <a:solidFill>
                  <a:schemeClr val="bg1"/>
                </a:solidFill>
              </a:rPr>
              <a:t>Machine Aided Indexer (M.A.I.™)</a:t>
            </a:r>
            <a:endParaRPr lang="en-US" sz="1200" b="1" dirty="0">
              <a:solidFill>
                <a:schemeClr val="bg1"/>
              </a:solidFill>
            </a:endParaRPr>
          </a:p>
        </p:txBody>
      </p:sp>
      <p:sp>
        <p:nvSpPr>
          <p:cNvPr id="124943" name="AutoShape 18"/>
          <p:cNvSpPr>
            <a:spLocks noChangeAspect="1" noChangeArrowheads="1"/>
          </p:cNvSpPr>
          <p:nvPr/>
        </p:nvSpPr>
        <p:spPr bwMode="auto">
          <a:xfrm>
            <a:off x="5638799" y="3505200"/>
            <a:ext cx="1524001" cy="1752600"/>
          </a:xfrm>
          <a:prstGeom prst="flowChartMagneticDisk">
            <a:avLst/>
          </a:prstGeom>
          <a:solidFill>
            <a:srgbClr val="990033"/>
          </a:solidFill>
          <a:ln w="19050">
            <a:solidFill>
              <a:srgbClr val="000000"/>
            </a:solidFill>
            <a:round/>
            <a:headEnd/>
            <a:tailEnd/>
          </a:ln>
          <a:effectLst>
            <a:outerShdw blurRad="50800" dist="38100" dir="2700000" algn="tl" rotWithShape="0">
              <a:prstClr val="black">
                <a:alpha val="40000"/>
              </a:prstClr>
            </a:outerShdw>
          </a:effectLst>
        </p:spPr>
        <p:txBody>
          <a:bodyPr/>
          <a:lstStyle/>
          <a:p>
            <a:pPr algn="ctr" hangingPunct="0">
              <a:lnSpc>
                <a:spcPct val="97000"/>
              </a:lnSpc>
              <a:spcBef>
                <a:spcPct val="0"/>
              </a:spcBef>
              <a:buClr>
                <a:srgbClr val="000000"/>
              </a:buClr>
              <a:buSzPct val="45000"/>
            </a:pPr>
            <a:r>
              <a:rPr lang="en-US" b="1" dirty="0">
                <a:solidFill>
                  <a:schemeClr val="bg1"/>
                </a:solidFill>
                <a:latin typeface="Bitstream Vera Sans" pitchFamily="16" charset="0"/>
              </a:rPr>
              <a:t>Database</a:t>
            </a:r>
          </a:p>
          <a:p>
            <a:pPr algn="ctr" hangingPunct="0">
              <a:lnSpc>
                <a:spcPct val="97000"/>
              </a:lnSpc>
              <a:spcBef>
                <a:spcPct val="0"/>
              </a:spcBef>
              <a:buClr>
                <a:srgbClr val="000000"/>
              </a:buClr>
              <a:buSzPct val="45000"/>
            </a:pPr>
            <a:r>
              <a:rPr lang="en-US" b="1" dirty="0">
                <a:solidFill>
                  <a:schemeClr val="bg1"/>
                </a:solidFill>
                <a:latin typeface="Bitstream Vera Sans" pitchFamily="16" charset="0"/>
              </a:rPr>
              <a:t>Repository</a:t>
            </a:r>
          </a:p>
          <a:p>
            <a:pPr algn="ctr" hangingPunct="0">
              <a:lnSpc>
                <a:spcPct val="97000"/>
              </a:lnSpc>
              <a:spcBef>
                <a:spcPct val="0"/>
              </a:spcBef>
              <a:buClr>
                <a:srgbClr val="000000"/>
              </a:buClr>
              <a:buSzPct val="45000"/>
            </a:pPr>
            <a:endParaRPr lang="en-US" b="1" dirty="0">
              <a:solidFill>
                <a:schemeClr val="bg1"/>
              </a:solidFill>
              <a:latin typeface="Bitstream Vera Sans" pitchFamily="16" charset="0"/>
            </a:endParaRPr>
          </a:p>
        </p:txBody>
      </p:sp>
      <p:sp>
        <p:nvSpPr>
          <p:cNvPr id="124946" name="Rectangle 24"/>
          <p:cNvSpPr>
            <a:spLocks noChangeAspect="1" noChangeArrowheads="1"/>
          </p:cNvSpPr>
          <p:nvPr/>
        </p:nvSpPr>
        <p:spPr bwMode="auto">
          <a:xfrm>
            <a:off x="8762999" y="2971800"/>
            <a:ext cx="1676400" cy="3124200"/>
          </a:xfrm>
          <a:prstGeom prst="rect">
            <a:avLst/>
          </a:prstGeom>
          <a:solidFill>
            <a:schemeClr val="tx1">
              <a:lumMod val="10000"/>
              <a:lumOff val="90000"/>
              <a:alpha val="42000"/>
            </a:schemeClr>
          </a:solidFill>
          <a:ln w="19050">
            <a:solidFill>
              <a:srgbClr val="000000"/>
            </a:solidFill>
            <a:miter lim="800000"/>
            <a:headEnd/>
            <a:tailEnd/>
          </a:ln>
          <a:effectLst>
            <a:outerShdw blurRad="50800" dist="38100" dir="2700000" algn="tl" rotWithShape="0">
              <a:prstClr val="black">
                <a:alpha val="40000"/>
              </a:prstClr>
            </a:outerShdw>
          </a:effectLst>
        </p:spPr>
        <p:txBody>
          <a:bodyPr/>
          <a:lstStyle/>
          <a:p>
            <a:pPr algn="ctr">
              <a:spcBef>
                <a:spcPct val="0"/>
              </a:spcBef>
              <a:buClrTx/>
              <a:buSzTx/>
            </a:pPr>
            <a:r>
              <a:rPr lang="en-US" dirty="0">
                <a:cs typeface="Times New Roman" pitchFamily="18" charset="0"/>
              </a:rPr>
              <a:t>Search</a:t>
            </a:r>
            <a:endParaRPr lang="en-US" sz="1400" dirty="0"/>
          </a:p>
          <a:p>
            <a:pPr algn="ctr" eaLnBrk="0" hangingPunct="0">
              <a:spcBef>
                <a:spcPct val="0"/>
              </a:spcBef>
              <a:buClrTx/>
              <a:buSzTx/>
            </a:pPr>
            <a:r>
              <a:rPr lang="en-US" dirty="0">
                <a:cs typeface="Times New Roman" pitchFamily="18" charset="0"/>
              </a:rPr>
              <a:t>Presentation Layer</a:t>
            </a:r>
          </a:p>
          <a:p>
            <a:pPr algn="ctr" eaLnBrk="0" hangingPunct="0">
              <a:spcBef>
                <a:spcPct val="0"/>
              </a:spcBef>
              <a:buClrTx/>
              <a:buSzTx/>
            </a:pPr>
            <a:endParaRPr lang="en-US" dirty="0">
              <a:cs typeface="Times New Roman" pitchFamily="18" charset="0"/>
            </a:endParaRPr>
          </a:p>
          <a:p>
            <a:pPr algn="ctr" eaLnBrk="0" hangingPunct="0"/>
            <a:r>
              <a:rPr lang="en-US" b="1" i="1" dirty="0"/>
              <a:t>Increases</a:t>
            </a:r>
          </a:p>
          <a:p>
            <a:pPr algn="ctr" eaLnBrk="0" hangingPunct="0"/>
            <a:r>
              <a:rPr lang="en-US" b="1" i="1" dirty="0"/>
              <a:t>accuracy</a:t>
            </a:r>
          </a:p>
          <a:p>
            <a:pPr eaLnBrk="0" hangingPunct="0">
              <a:spcBef>
                <a:spcPct val="0"/>
              </a:spcBef>
              <a:buClrTx/>
              <a:buSzTx/>
            </a:pPr>
            <a:r>
              <a:rPr lang="en-US" sz="1400" i="1" dirty="0"/>
              <a:t>Browse by Subject</a:t>
            </a:r>
          </a:p>
          <a:p>
            <a:pPr eaLnBrk="0" hangingPunct="0">
              <a:spcBef>
                <a:spcPct val="0"/>
              </a:spcBef>
              <a:buClrTx/>
              <a:buSzTx/>
            </a:pPr>
            <a:r>
              <a:rPr lang="en-US" sz="1400" i="1" dirty="0"/>
              <a:t>Auto-completion</a:t>
            </a:r>
          </a:p>
          <a:p>
            <a:pPr eaLnBrk="0" hangingPunct="0">
              <a:spcBef>
                <a:spcPct val="0"/>
              </a:spcBef>
              <a:buClrTx/>
              <a:buSzTx/>
            </a:pPr>
            <a:r>
              <a:rPr lang="en-US" sz="1400" i="1" dirty="0"/>
              <a:t>Broader Terms</a:t>
            </a:r>
          </a:p>
          <a:p>
            <a:pPr eaLnBrk="0" hangingPunct="0">
              <a:spcBef>
                <a:spcPct val="0"/>
              </a:spcBef>
              <a:buClrTx/>
              <a:buSzTx/>
            </a:pPr>
            <a:r>
              <a:rPr lang="en-US" sz="1400" i="1" dirty="0"/>
              <a:t>Narrower Terms</a:t>
            </a:r>
          </a:p>
          <a:p>
            <a:pPr eaLnBrk="0" hangingPunct="0">
              <a:spcBef>
                <a:spcPct val="0"/>
              </a:spcBef>
              <a:buClrTx/>
              <a:buSzTx/>
            </a:pPr>
            <a:r>
              <a:rPr lang="en-US" sz="1400" i="1" dirty="0"/>
              <a:t>Related Terms</a:t>
            </a:r>
          </a:p>
          <a:p>
            <a:pPr eaLnBrk="0" hangingPunct="0">
              <a:spcBef>
                <a:spcPct val="0"/>
              </a:spcBef>
              <a:buClrTx/>
              <a:buSzTx/>
            </a:pPr>
            <a:endParaRPr lang="en-US" sz="1400" i="1" dirty="0"/>
          </a:p>
        </p:txBody>
      </p:sp>
      <p:sp>
        <p:nvSpPr>
          <p:cNvPr id="124952" name="Line 31"/>
          <p:cNvSpPr>
            <a:spLocks noChangeShapeType="1"/>
          </p:cNvSpPr>
          <p:nvPr/>
        </p:nvSpPr>
        <p:spPr bwMode="auto">
          <a:xfrm>
            <a:off x="3200400" y="3505200"/>
            <a:ext cx="685800" cy="152400"/>
          </a:xfrm>
          <a:prstGeom prst="line">
            <a:avLst/>
          </a:prstGeom>
          <a:noFill/>
          <a:ln w="9525">
            <a:solidFill>
              <a:srgbClr val="000000"/>
            </a:solidFill>
            <a:round/>
            <a:headEnd/>
            <a:tailEnd type="triangle" w="med" len="med"/>
          </a:ln>
        </p:spPr>
        <p:txBody>
          <a:bodyPr/>
          <a:lstStyle/>
          <a:p>
            <a:endParaRPr lang="en-US"/>
          </a:p>
        </p:txBody>
      </p:sp>
      <p:sp>
        <p:nvSpPr>
          <p:cNvPr id="124958" name="Text Box 37"/>
          <p:cNvSpPr txBox="1">
            <a:spLocks noChangeAspect="1" noChangeArrowheads="1"/>
          </p:cNvSpPr>
          <p:nvPr/>
        </p:nvSpPr>
        <p:spPr bwMode="auto">
          <a:xfrm>
            <a:off x="1676400" y="4921414"/>
            <a:ext cx="1562100" cy="412361"/>
          </a:xfrm>
          <a:prstGeom prst="rect">
            <a:avLst/>
          </a:prstGeom>
          <a:noFill/>
          <a:ln w="19050">
            <a:noFill/>
            <a:miter lim="800000"/>
            <a:headEnd/>
            <a:tailEnd/>
          </a:ln>
        </p:spPr>
        <p:txBody>
          <a:bodyPr anchor="ctr"/>
          <a:lstStyle/>
          <a:p>
            <a:pPr algn="ctr" defTabSz="407988" hangingPunct="0">
              <a:lnSpc>
                <a:spcPct val="97000"/>
              </a:lnSpc>
              <a:spcBef>
                <a:spcPct val="0"/>
              </a:spcBef>
              <a:spcAft>
                <a:spcPts val="1000"/>
              </a:spcAft>
              <a:buClr>
                <a:srgbClr val="000000"/>
              </a:buClr>
              <a:buSzPct val="45000"/>
            </a:pPr>
            <a:r>
              <a:rPr lang="en-US" sz="1100" dirty="0">
                <a:solidFill>
                  <a:schemeClr val="bg1"/>
                </a:solidFill>
              </a:rPr>
              <a:t>Client Taxonomy</a:t>
            </a:r>
            <a:endParaRPr lang="en-US" b="1" dirty="0">
              <a:solidFill>
                <a:schemeClr val="bg1"/>
              </a:solidFill>
              <a:latin typeface="Bitstream Vera Sans" pitchFamily="16" charset="0"/>
            </a:endParaRPr>
          </a:p>
        </p:txBody>
      </p:sp>
      <p:sp>
        <p:nvSpPr>
          <p:cNvPr id="124959" name="Line 31"/>
          <p:cNvSpPr>
            <a:spLocks noChangeShapeType="1"/>
          </p:cNvSpPr>
          <p:nvPr/>
        </p:nvSpPr>
        <p:spPr bwMode="auto">
          <a:xfrm>
            <a:off x="3276600" y="5257800"/>
            <a:ext cx="533400" cy="609600"/>
          </a:xfrm>
          <a:prstGeom prst="line">
            <a:avLst/>
          </a:prstGeom>
          <a:noFill/>
          <a:ln w="9525">
            <a:solidFill>
              <a:srgbClr val="000000"/>
            </a:solidFill>
            <a:round/>
            <a:headEnd/>
            <a:tailEnd type="triangle" w="med" len="med"/>
          </a:ln>
        </p:spPr>
        <p:txBody>
          <a:bodyPr/>
          <a:lstStyle/>
          <a:p>
            <a:endParaRPr lang="en-US"/>
          </a:p>
        </p:txBody>
      </p:sp>
      <p:sp>
        <p:nvSpPr>
          <p:cNvPr id="124941" name="Text Box 14"/>
          <p:cNvSpPr txBox="1">
            <a:spLocks noChangeAspect="1" noChangeArrowheads="1"/>
          </p:cNvSpPr>
          <p:nvPr/>
        </p:nvSpPr>
        <p:spPr bwMode="auto">
          <a:xfrm>
            <a:off x="3886200" y="4419601"/>
            <a:ext cx="1333500" cy="461963"/>
          </a:xfrm>
          <a:prstGeom prst="rect">
            <a:avLst/>
          </a:prstGeom>
          <a:noFill/>
          <a:ln w="19050">
            <a:noFill/>
            <a:miter lim="800000"/>
            <a:headEnd/>
            <a:tailEnd/>
          </a:ln>
        </p:spPr>
        <p:txBody>
          <a:bodyPr/>
          <a:lstStyle/>
          <a:p>
            <a:pPr defTabSz="407988" hangingPunct="0">
              <a:lnSpc>
                <a:spcPct val="97000"/>
              </a:lnSpc>
              <a:spcBef>
                <a:spcPct val="0"/>
              </a:spcBef>
              <a:spcAft>
                <a:spcPts val="1000"/>
              </a:spcAft>
              <a:buClr>
                <a:srgbClr val="000000"/>
              </a:buClr>
              <a:buSzPct val="45000"/>
            </a:pPr>
            <a:r>
              <a:rPr lang="en-US" sz="1100"/>
              <a:t>  </a:t>
            </a:r>
            <a:r>
              <a:rPr lang="en-US" sz="1200"/>
              <a:t>Inline Tagging</a:t>
            </a:r>
            <a:endParaRPr lang="en-US" sz="1200" b="1">
              <a:latin typeface="Bitstream Vera Sans" pitchFamily="16" charset="0"/>
            </a:endParaRPr>
          </a:p>
        </p:txBody>
      </p:sp>
      <p:sp>
        <p:nvSpPr>
          <p:cNvPr id="124940" name="Text Box 13"/>
          <p:cNvSpPr txBox="1">
            <a:spLocks noChangeAspect="1" noChangeArrowheads="1"/>
          </p:cNvSpPr>
          <p:nvPr/>
        </p:nvSpPr>
        <p:spPr bwMode="auto">
          <a:xfrm>
            <a:off x="3962401" y="5029200"/>
            <a:ext cx="1262063" cy="381000"/>
          </a:xfrm>
          <a:prstGeom prst="rect">
            <a:avLst/>
          </a:prstGeom>
          <a:noFill/>
          <a:ln w="19050">
            <a:noFill/>
            <a:miter lim="800000"/>
            <a:headEnd/>
            <a:tailEnd/>
          </a:ln>
        </p:spPr>
        <p:txBody>
          <a:bodyPr/>
          <a:lstStyle/>
          <a:p>
            <a:pPr algn="ctr" defTabSz="407988" hangingPunct="0">
              <a:lnSpc>
                <a:spcPct val="97000"/>
              </a:lnSpc>
              <a:spcBef>
                <a:spcPct val="0"/>
              </a:spcBef>
              <a:spcAft>
                <a:spcPts val="1000"/>
              </a:spcAft>
              <a:buClr>
                <a:srgbClr val="000000"/>
              </a:buClr>
              <a:buSzPct val="45000"/>
            </a:pPr>
            <a:r>
              <a:rPr lang="en-US" sz="1200" dirty="0">
                <a:solidFill>
                  <a:schemeClr val="bg1"/>
                </a:solidFill>
              </a:rPr>
              <a:t>Metadata and Entity Extractor</a:t>
            </a:r>
            <a:endParaRPr lang="en-US" sz="1200" b="1" dirty="0">
              <a:solidFill>
                <a:schemeClr val="bg1"/>
              </a:solidFill>
              <a:latin typeface="Bitstream Vera Sans" pitchFamily="16" charset="0"/>
            </a:endParaRPr>
          </a:p>
        </p:txBody>
      </p:sp>
      <p:sp>
        <p:nvSpPr>
          <p:cNvPr id="124934" name="AutoShape 7"/>
          <p:cNvSpPr>
            <a:spLocks noChangeAspect="1" noChangeArrowheads="1"/>
          </p:cNvSpPr>
          <p:nvPr/>
        </p:nvSpPr>
        <p:spPr bwMode="auto">
          <a:xfrm>
            <a:off x="3886200" y="2590801"/>
            <a:ext cx="1371600" cy="803275"/>
          </a:xfrm>
          <a:prstGeom prst="can">
            <a:avLst>
              <a:gd name="adj" fmla="val 25000"/>
            </a:avLst>
          </a:prstGeom>
          <a:solidFill>
            <a:srgbClr val="FFC000"/>
          </a:solidFill>
          <a:ln w="19050">
            <a:solidFill>
              <a:srgbClr val="000000"/>
            </a:solidFill>
            <a:round/>
            <a:headEnd/>
            <a:tailEnd/>
          </a:ln>
          <a:effectLst>
            <a:outerShdw blurRad="50800" dist="38100" dir="5400000" algn="t" rotWithShape="0">
              <a:prstClr val="black">
                <a:alpha val="40000"/>
              </a:prstClr>
            </a:outerShdw>
          </a:effectLst>
        </p:spPr>
        <p:txBody>
          <a:bodyPr/>
          <a:lstStyle/>
          <a:p>
            <a:pPr algn="ctr" hangingPunct="0">
              <a:lnSpc>
                <a:spcPct val="97000"/>
              </a:lnSpc>
              <a:spcBef>
                <a:spcPct val="0"/>
              </a:spcBef>
              <a:buClr>
                <a:srgbClr val="000000"/>
              </a:buClr>
              <a:buSzPct val="45000"/>
            </a:pPr>
            <a:endParaRPr lang="en-US" b="1">
              <a:latin typeface="Bitstream Vera Sans" pitchFamily="16" charset="0"/>
            </a:endParaRPr>
          </a:p>
        </p:txBody>
      </p:sp>
      <p:sp>
        <p:nvSpPr>
          <p:cNvPr id="124938" name="Text Box 11"/>
          <p:cNvSpPr txBox="1">
            <a:spLocks noChangeAspect="1" noChangeArrowheads="1"/>
          </p:cNvSpPr>
          <p:nvPr/>
        </p:nvSpPr>
        <p:spPr bwMode="auto">
          <a:xfrm>
            <a:off x="3886201" y="2819401"/>
            <a:ext cx="1287463" cy="720725"/>
          </a:xfrm>
          <a:prstGeom prst="rect">
            <a:avLst/>
          </a:prstGeom>
          <a:noFill/>
          <a:ln w="19050">
            <a:noFill/>
            <a:miter lim="800000"/>
            <a:headEnd/>
            <a:tailEnd/>
          </a:ln>
        </p:spPr>
        <p:txBody>
          <a:bodyPr/>
          <a:lstStyle/>
          <a:p>
            <a:pPr algn="ctr" defTabSz="407988" hangingPunct="0">
              <a:lnSpc>
                <a:spcPct val="97000"/>
              </a:lnSpc>
              <a:spcBef>
                <a:spcPct val="0"/>
              </a:spcBef>
              <a:spcAft>
                <a:spcPts val="1000"/>
              </a:spcAft>
              <a:buClr>
                <a:srgbClr val="000000"/>
              </a:buClr>
              <a:buSzPct val="45000"/>
            </a:pPr>
            <a:r>
              <a:rPr lang="en-US" sz="1200" dirty="0"/>
              <a:t>Automatic Summarization</a:t>
            </a:r>
            <a:endParaRPr lang="en-US" sz="1200" b="1" dirty="0">
              <a:latin typeface="Bitstream Vera Sans" pitchFamily="16" charset="0"/>
            </a:endParaRPr>
          </a:p>
        </p:txBody>
      </p:sp>
      <p:sp>
        <p:nvSpPr>
          <p:cNvPr id="124974" name="AutoShape 8"/>
          <p:cNvSpPr>
            <a:spLocks/>
          </p:cNvSpPr>
          <p:nvPr/>
        </p:nvSpPr>
        <p:spPr bwMode="auto">
          <a:xfrm>
            <a:off x="5334000" y="2895600"/>
            <a:ext cx="304800" cy="3124200"/>
          </a:xfrm>
          <a:prstGeom prst="rightBrace">
            <a:avLst>
              <a:gd name="adj1" fmla="val 113236"/>
              <a:gd name="adj2" fmla="val 50000"/>
            </a:avLst>
          </a:prstGeom>
          <a:noFill/>
          <a:ln w="57150">
            <a:solidFill>
              <a:schemeClr val="bg2"/>
            </a:solidFill>
            <a:round/>
            <a:headEnd/>
            <a:tailEnd/>
          </a:ln>
        </p:spPr>
        <p:txBody>
          <a:bodyPr wrap="none" anchor="ctr"/>
          <a:lstStyle/>
          <a:p>
            <a:pPr>
              <a:spcBef>
                <a:spcPct val="0"/>
              </a:spcBef>
              <a:buClrTx/>
              <a:buSzTx/>
              <a:buFontTx/>
              <a:buNone/>
            </a:pPr>
            <a:endParaRPr lang="en-US" b="1">
              <a:latin typeface="Calibri" pitchFamily="34" charset="0"/>
            </a:endParaRPr>
          </a:p>
        </p:txBody>
      </p:sp>
      <p:sp>
        <p:nvSpPr>
          <p:cNvPr id="124975" name="Rectangle 24"/>
          <p:cNvSpPr>
            <a:spLocks noChangeAspect="1" noChangeArrowheads="1"/>
          </p:cNvSpPr>
          <p:nvPr/>
        </p:nvSpPr>
        <p:spPr bwMode="auto">
          <a:xfrm>
            <a:off x="7315200" y="3581400"/>
            <a:ext cx="1295400" cy="1447800"/>
          </a:xfrm>
          <a:prstGeom prst="rect">
            <a:avLst/>
          </a:prstGeom>
          <a:solidFill>
            <a:srgbClr val="990033"/>
          </a:solidFill>
          <a:ln w="19050">
            <a:solidFill>
              <a:srgbClr val="000000"/>
            </a:solidFill>
            <a:miter lim="800000"/>
            <a:headEnd/>
            <a:tailEnd/>
          </a:ln>
          <a:effectLst>
            <a:outerShdw blurRad="50800" dist="38100" dir="2700000" algn="tl" rotWithShape="0">
              <a:prstClr val="black">
                <a:alpha val="40000"/>
              </a:prstClr>
            </a:outerShdw>
          </a:effectLst>
        </p:spPr>
        <p:txBody>
          <a:bodyPr/>
          <a:lstStyle/>
          <a:p>
            <a:pPr algn="ctr">
              <a:spcBef>
                <a:spcPct val="0"/>
              </a:spcBef>
              <a:buClrTx/>
              <a:buSzTx/>
              <a:buFontTx/>
              <a:buNone/>
            </a:pPr>
            <a:endParaRPr lang="en-US" b="1" dirty="0">
              <a:solidFill>
                <a:schemeClr val="bg1"/>
              </a:solidFill>
              <a:latin typeface="Bitstream Vera Sans" pitchFamily="16" charset="0"/>
            </a:endParaRPr>
          </a:p>
          <a:p>
            <a:pPr algn="ctr">
              <a:spcBef>
                <a:spcPct val="0"/>
              </a:spcBef>
              <a:buClrTx/>
              <a:buSzTx/>
              <a:buFontTx/>
              <a:buNone/>
            </a:pPr>
            <a:r>
              <a:rPr lang="en-US" b="1" dirty="0">
                <a:solidFill>
                  <a:schemeClr val="bg1"/>
                </a:solidFill>
                <a:latin typeface="Bitstream Vera Sans" pitchFamily="16" charset="0"/>
              </a:rPr>
              <a:t>Search </a:t>
            </a:r>
          </a:p>
          <a:p>
            <a:pPr algn="ctr">
              <a:spcBef>
                <a:spcPct val="0"/>
              </a:spcBef>
              <a:buClrTx/>
              <a:buSzTx/>
              <a:buFontTx/>
              <a:buNone/>
            </a:pPr>
            <a:r>
              <a:rPr lang="en-US" b="1" dirty="0">
                <a:solidFill>
                  <a:schemeClr val="bg1"/>
                </a:solidFill>
                <a:latin typeface="Bitstream Vera Sans" pitchFamily="16" charset="0"/>
              </a:rPr>
              <a:t>Software</a:t>
            </a:r>
          </a:p>
        </p:txBody>
      </p:sp>
      <p:grpSp>
        <p:nvGrpSpPr>
          <p:cNvPr id="2" name="Group 3"/>
          <p:cNvGrpSpPr>
            <a:grpSpLocks noChangeAspect="1"/>
          </p:cNvGrpSpPr>
          <p:nvPr/>
        </p:nvGrpSpPr>
        <p:grpSpPr bwMode="auto">
          <a:xfrm>
            <a:off x="1752601" y="2493964"/>
            <a:ext cx="1535345" cy="1697037"/>
            <a:chOff x="5676" y="1981"/>
            <a:chExt cx="1224" cy="1128"/>
          </a:xfrm>
          <a:solidFill>
            <a:srgbClr val="FF9966"/>
          </a:solidFill>
          <a:effectLst>
            <a:outerShdw blurRad="50800" dist="38100" dir="2700000" algn="tl" rotWithShape="0">
              <a:prstClr val="black">
                <a:alpha val="40000"/>
              </a:prstClr>
            </a:outerShdw>
          </a:effectLst>
        </p:grpSpPr>
        <p:sp>
          <p:nvSpPr>
            <p:cNvPr id="35" name="AutoShape 4"/>
            <p:cNvSpPr>
              <a:spLocks noChangeAspect="1" noChangeArrowheads="1"/>
            </p:cNvSpPr>
            <p:nvPr/>
          </p:nvSpPr>
          <p:spPr bwMode="auto">
            <a:xfrm>
              <a:off x="5676" y="1981"/>
              <a:ext cx="1224" cy="1128"/>
            </a:xfrm>
            <a:prstGeom prst="flowChartMultidocument">
              <a:avLst/>
            </a:prstGeom>
            <a:grpFill/>
            <a:ln w="9525">
              <a:solidFill>
                <a:srgbClr val="000000"/>
              </a:solidFill>
              <a:miter lim="800000"/>
              <a:headEnd/>
              <a:tailEnd/>
            </a:ln>
          </p:spPr>
          <p:txBody>
            <a:bodyPr/>
            <a:lstStyle/>
            <a:p>
              <a:pPr algn="ctr" hangingPunct="0">
                <a:lnSpc>
                  <a:spcPct val="97000"/>
                </a:lnSpc>
                <a:spcBef>
                  <a:spcPct val="0"/>
                </a:spcBef>
                <a:buClr>
                  <a:srgbClr val="000000"/>
                </a:buClr>
                <a:buSzPct val="45000"/>
              </a:pPr>
              <a:endParaRPr lang="en-US" b="1">
                <a:latin typeface="Bitstream Vera Sans" pitchFamily="16" charset="0"/>
              </a:endParaRPr>
            </a:p>
          </p:txBody>
        </p:sp>
        <p:sp>
          <p:nvSpPr>
            <p:cNvPr id="36" name="Text Box 5"/>
            <p:cNvSpPr txBox="1">
              <a:spLocks noChangeAspect="1" noChangeArrowheads="1"/>
            </p:cNvSpPr>
            <p:nvPr/>
          </p:nvSpPr>
          <p:spPr bwMode="auto">
            <a:xfrm>
              <a:off x="5767" y="2180"/>
              <a:ext cx="892" cy="743"/>
            </a:xfrm>
            <a:prstGeom prst="rect">
              <a:avLst/>
            </a:prstGeom>
            <a:grpFill/>
            <a:ln w="9525">
              <a:noFill/>
              <a:miter lim="800000"/>
              <a:headEnd/>
              <a:tailEnd/>
            </a:ln>
          </p:spPr>
          <p:txBody>
            <a:bodyPr/>
            <a:lstStyle/>
            <a:p>
              <a:pPr defTabSz="407988" hangingPunct="0">
                <a:lnSpc>
                  <a:spcPct val="150000"/>
                </a:lnSpc>
                <a:spcBef>
                  <a:spcPct val="0"/>
                </a:spcBef>
                <a:buClr>
                  <a:srgbClr val="000000"/>
                </a:buClr>
                <a:buSzPct val="45000"/>
              </a:pPr>
              <a:r>
                <a:rPr lang="en-US" sz="1100" dirty="0"/>
                <a:t>Client Data</a:t>
              </a:r>
            </a:p>
            <a:p>
              <a:pPr defTabSz="407988" hangingPunct="0">
                <a:lnSpc>
                  <a:spcPct val="150000"/>
                </a:lnSpc>
                <a:spcBef>
                  <a:spcPct val="0"/>
                </a:spcBef>
                <a:buClr>
                  <a:srgbClr val="000000"/>
                </a:buClr>
                <a:buSzPct val="45000"/>
              </a:pPr>
              <a:r>
                <a:rPr lang="en-US" sz="1100" dirty="0"/>
                <a:t>Full Text</a:t>
              </a:r>
            </a:p>
            <a:p>
              <a:pPr defTabSz="407988" hangingPunct="0">
                <a:lnSpc>
                  <a:spcPct val="150000"/>
                </a:lnSpc>
                <a:spcBef>
                  <a:spcPct val="0"/>
                </a:spcBef>
                <a:buClr>
                  <a:srgbClr val="000000"/>
                </a:buClr>
                <a:buSzPct val="45000"/>
              </a:pPr>
              <a:r>
                <a:rPr lang="en-US" sz="1100" dirty="0"/>
                <a:t>HTML, PDF,</a:t>
              </a:r>
            </a:p>
            <a:p>
              <a:pPr defTabSz="407988" hangingPunct="0">
                <a:lnSpc>
                  <a:spcPct val="150000"/>
                </a:lnSpc>
                <a:spcBef>
                  <a:spcPct val="0"/>
                </a:spcBef>
                <a:buClr>
                  <a:srgbClr val="000000"/>
                </a:buClr>
                <a:buSzPct val="45000"/>
              </a:pPr>
              <a:r>
                <a:rPr lang="en-US" sz="1100" dirty="0"/>
                <a:t>Data Feeds, etc.</a:t>
              </a:r>
              <a:endParaRPr lang="en-US" b="1" dirty="0">
                <a:latin typeface="Bitstream Vera Sans" pitchFamily="16" charset="0"/>
              </a:endParaRPr>
            </a:p>
          </p:txBody>
        </p:sp>
      </p:grpSp>
      <p:cxnSp>
        <p:nvCxnSpPr>
          <p:cNvPr id="39" name="Straight Arrow Connector 38"/>
          <p:cNvCxnSpPr>
            <a:stCxn id="124943" idx="4"/>
            <a:endCxn id="124975" idx="1"/>
          </p:cNvCxnSpPr>
          <p:nvPr/>
        </p:nvCxnSpPr>
        <p:spPr bwMode="auto">
          <a:xfrm flipV="1">
            <a:off x="7162800" y="4305300"/>
            <a:ext cx="152401" cy="76200"/>
          </a:xfrm>
          <a:prstGeom prst="straightConnector1">
            <a:avLst/>
          </a:prstGeom>
          <a:solidFill>
            <a:srgbClr val="F1494D"/>
          </a:solidFill>
          <a:ln w="9525" cap="flat" cmpd="sng" algn="ctr">
            <a:solidFill>
              <a:schemeClr val="tx1"/>
            </a:solidFill>
            <a:prstDash val="solid"/>
            <a:round/>
            <a:headEnd type="none" w="med" len="med"/>
            <a:tailEnd type="arrow"/>
          </a:ln>
          <a:effectLst/>
        </p:spPr>
      </p:cxnSp>
      <p:cxnSp>
        <p:nvCxnSpPr>
          <p:cNvPr id="42" name="Straight Arrow Connector 41"/>
          <p:cNvCxnSpPr>
            <a:stCxn id="124975" idx="3"/>
            <a:endCxn id="124946" idx="1"/>
          </p:cNvCxnSpPr>
          <p:nvPr/>
        </p:nvCxnSpPr>
        <p:spPr bwMode="auto">
          <a:xfrm>
            <a:off x="8610601" y="4305300"/>
            <a:ext cx="152399" cy="228600"/>
          </a:xfrm>
          <a:prstGeom prst="straightConnector1">
            <a:avLst/>
          </a:prstGeom>
          <a:solidFill>
            <a:srgbClr val="F1494D"/>
          </a:solidFill>
          <a:ln w="9525" cap="flat" cmpd="sng" algn="ctr">
            <a:solidFill>
              <a:schemeClr val="tx1"/>
            </a:solidFill>
            <a:prstDash val="solid"/>
            <a:round/>
            <a:headEnd type="none" w="med" len="med"/>
            <a:tailEnd type="arrow"/>
          </a:ln>
          <a:effectLst/>
        </p:spPr>
      </p:cxnSp>
      <p:sp>
        <p:nvSpPr>
          <p:cNvPr id="50" name="AutoShape 36"/>
          <p:cNvSpPr>
            <a:spLocks noChangeAspect="1" noChangeArrowheads="1"/>
          </p:cNvSpPr>
          <p:nvPr/>
        </p:nvSpPr>
        <p:spPr bwMode="auto">
          <a:xfrm>
            <a:off x="1752600" y="4648201"/>
            <a:ext cx="1828800" cy="758825"/>
          </a:xfrm>
          <a:prstGeom prst="octagon">
            <a:avLst>
              <a:gd name="adj" fmla="val 29287"/>
            </a:avLst>
          </a:prstGeom>
          <a:solidFill>
            <a:schemeClr val="tx1">
              <a:alpha val="67842"/>
            </a:schemeClr>
          </a:solidFill>
          <a:ln w="19050">
            <a:solidFill>
              <a:srgbClr val="000000"/>
            </a:solidFill>
            <a:miter lim="800000"/>
            <a:headEnd/>
            <a:tailEnd/>
          </a:ln>
          <a:effectLst>
            <a:outerShdw blurRad="50800" dist="38100" dir="2700000" algn="tl" rotWithShape="0">
              <a:prstClr val="black">
                <a:alpha val="40000"/>
              </a:prstClr>
            </a:outerShdw>
          </a:effectLst>
        </p:spPr>
        <p:txBody>
          <a:bodyPr anchor="ctr"/>
          <a:lstStyle/>
          <a:p>
            <a:pPr algn="ctr" hangingPunct="0">
              <a:lnSpc>
                <a:spcPct val="97000"/>
              </a:lnSpc>
              <a:spcBef>
                <a:spcPct val="0"/>
              </a:spcBef>
              <a:buClr>
                <a:srgbClr val="000000"/>
              </a:buClr>
              <a:buSzPct val="45000"/>
            </a:pPr>
            <a:r>
              <a:rPr lang="en-US" b="1" dirty="0">
                <a:solidFill>
                  <a:schemeClr val="bg1"/>
                </a:solidFill>
                <a:latin typeface="Bitstream Vera Sans" pitchFamily="16" charset="0"/>
              </a:rPr>
              <a:t>Client taxonomy</a:t>
            </a:r>
          </a:p>
        </p:txBody>
      </p:sp>
      <p:sp>
        <p:nvSpPr>
          <p:cNvPr id="26" name="Title 25"/>
          <p:cNvSpPr>
            <a:spLocks noGrp="1"/>
          </p:cNvSpPr>
          <p:nvPr>
            <p:ph type="title"/>
          </p:nvPr>
        </p:nvSpPr>
        <p:spPr>
          <a:xfrm>
            <a:off x="2057400" y="0"/>
            <a:ext cx="8610600" cy="914400"/>
          </a:xfrm>
        </p:spPr>
        <p:txBody>
          <a:bodyPr/>
          <a:lstStyle/>
          <a:p>
            <a:pPr algn="r"/>
            <a:r>
              <a:rPr lang="en-US" dirty="0"/>
              <a:t>The</a:t>
            </a:r>
            <a:r>
              <a:rPr lang="en-US" dirty="0">
                <a:solidFill>
                  <a:schemeClr val="tx1"/>
                </a:solidFill>
              </a:rPr>
              <a:t> </a:t>
            </a:r>
            <a:r>
              <a:rPr lang="en-US" dirty="0"/>
              <a:t>Workflow</a:t>
            </a:r>
          </a:p>
        </p:txBody>
      </p:sp>
      <p:sp>
        <p:nvSpPr>
          <p:cNvPr id="34" name="Slide Number Placeholder 3"/>
          <p:cNvSpPr>
            <a:spLocks noGrp="1"/>
          </p:cNvSpPr>
          <p:nvPr>
            <p:ph type="sldNum" sz="quarter" idx="12"/>
          </p:nvPr>
        </p:nvSpPr>
        <p:spPr>
          <a:xfrm>
            <a:off x="7897906" y="6275668"/>
            <a:ext cx="990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BD1C838-2EAD-4BE4-B29A-A25CD3431E7D}" type="slidenum">
              <a:rPr lang="en-US" smtClean="0"/>
              <a:pPr>
                <a:defRPr/>
              </a:pPr>
              <a:t>21</a:t>
            </a:fld>
            <a:endParaRPr lang="en-US" dirty="0"/>
          </a:p>
        </p:txBody>
      </p:sp>
      <p:sp>
        <p:nvSpPr>
          <p:cNvPr id="27" name="TextBox 26"/>
          <p:cNvSpPr txBox="1"/>
          <p:nvPr/>
        </p:nvSpPr>
        <p:spPr>
          <a:xfrm>
            <a:off x="3962401" y="1447800"/>
            <a:ext cx="1082989" cy="923330"/>
          </a:xfrm>
          <a:prstGeom prst="rect">
            <a:avLst/>
          </a:prstGeom>
          <a:noFill/>
        </p:spPr>
        <p:txBody>
          <a:bodyPr wrap="none" rtlCol="0">
            <a:spAutoFit/>
          </a:bodyPr>
          <a:lstStyle/>
          <a:p>
            <a:r>
              <a:rPr lang="en-US" dirty="0"/>
              <a:t>Tag and </a:t>
            </a:r>
          </a:p>
          <a:p>
            <a:r>
              <a:rPr lang="en-US" dirty="0"/>
              <a:t>Create</a:t>
            </a:r>
          </a:p>
          <a:p>
            <a:r>
              <a:rPr lang="en-US" dirty="0"/>
              <a:t>metadata</a:t>
            </a:r>
          </a:p>
        </p:txBody>
      </p:sp>
      <p:sp>
        <p:nvSpPr>
          <p:cNvPr id="28" name="TextBox 27"/>
          <p:cNvSpPr txBox="1"/>
          <p:nvPr/>
        </p:nvSpPr>
        <p:spPr>
          <a:xfrm>
            <a:off x="5715001" y="1447800"/>
            <a:ext cx="1143133" cy="923330"/>
          </a:xfrm>
          <a:prstGeom prst="rect">
            <a:avLst/>
          </a:prstGeom>
          <a:noFill/>
        </p:spPr>
        <p:txBody>
          <a:bodyPr wrap="none" rtlCol="0">
            <a:spAutoFit/>
          </a:bodyPr>
          <a:lstStyle/>
          <a:p>
            <a:r>
              <a:rPr lang="en-US" dirty="0"/>
              <a:t>Put in </a:t>
            </a:r>
          </a:p>
          <a:p>
            <a:r>
              <a:rPr lang="en-US" dirty="0"/>
              <a:t>data base </a:t>
            </a:r>
          </a:p>
          <a:p>
            <a:r>
              <a:rPr lang="en-US" dirty="0"/>
              <a:t>with tags</a:t>
            </a:r>
          </a:p>
        </p:txBody>
      </p:sp>
      <p:sp>
        <p:nvSpPr>
          <p:cNvPr id="29" name="TextBox 28"/>
          <p:cNvSpPr txBox="1"/>
          <p:nvPr/>
        </p:nvSpPr>
        <p:spPr>
          <a:xfrm>
            <a:off x="7467600" y="1295400"/>
            <a:ext cx="1600200" cy="923330"/>
          </a:xfrm>
          <a:prstGeom prst="rect">
            <a:avLst/>
          </a:prstGeom>
          <a:noFill/>
        </p:spPr>
        <p:txBody>
          <a:bodyPr wrap="square" rtlCol="0">
            <a:spAutoFit/>
          </a:bodyPr>
          <a:lstStyle/>
          <a:p>
            <a:r>
              <a:rPr lang="en-US" dirty="0"/>
              <a:t>Build </a:t>
            </a:r>
          </a:p>
          <a:p>
            <a:r>
              <a:rPr lang="en-US" dirty="0"/>
              <a:t>Search  </a:t>
            </a:r>
          </a:p>
          <a:p>
            <a:r>
              <a:rPr lang="en-US" dirty="0"/>
              <a:t>inverted index</a:t>
            </a:r>
          </a:p>
        </p:txBody>
      </p:sp>
      <p:sp>
        <p:nvSpPr>
          <p:cNvPr id="30" name="TextBox 29"/>
          <p:cNvSpPr txBox="1"/>
          <p:nvPr/>
        </p:nvSpPr>
        <p:spPr>
          <a:xfrm>
            <a:off x="9144000" y="1371600"/>
            <a:ext cx="1017138" cy="923330"/>
          </a:xfrm>
          <a:prstGeom prst="rect">
            <a:avLst/>
          </a:prstGeom>
          <a:noFill/>
        </p:spPr>
        <p:txBody>
          <a:bodyPr wrap="none" rtlCol="0">
            <a:spAutoFit/>
          </a:bodyPr>
          <a:lstStyle/>
          <a:p>
            <a:r>
              <a:rPr lang="en-US" dirty="0"/>
              <a:t>Create </a:t>
            </a:r>
          </a:p>
          <a:p>
            <a:r>
              <a:rPr lang="en-US" dirty="0"/>
              <a:t>user </a:t>
            </a:r>
          </a:p>
          <a:p>
            <a:r>
              <a:rPr lang="en-US" dirty="0"/>
              <a:t>interface</a:t>
            </a:r>
          </a:p>
        </p:txBody>
      </p:sp>
      <p:sp>
        <p:nvSpPr>
          <p:cNvPr id="31" name="TextBox 30"/>
          <p:cNvSpPr txBox="1"/>
          <p:nvPr/>
        </p:nvSpPr>
        <p:spPr>
          <a:xfrm>
            <a:off x="2209800" y="1447800"/>
            <a:ext cx="886268" cy="923330"/>
          </a:xfrm>
          <a:prstGeom prst="rect">
            <a:avLst/>
          </a:prstGeom>
          <a:noFill/>
        </p:spPr>
        <p:txBody>
          <a:bodyPr wrap="none" rtlCol="0">
            <a:spAutoFit/>
          </a:bodyPr>
          <a:lstStyle/>
          <a:p>
            <a:r>
              <a:rPr lang="en-US" dirty="0"/>
              <a:t>Gather </a:t>
            </a:r>
          </a:p>
          <a:p>
            <a:r>
              <a:rPr lang="en-US" dirty="0"/>
              <a:t>source </a:t>
            </a:r>
          </a:p>
          <a:p>
            <a:r>
              <a:rPr lang="en-US" dirty="0"/>
              <a:t>data</a:t>
            </a:r>
          </a:p>
        </p:txBody>
      </p:sp>
      <p:sp>
        <p:nvSpPr>
          <p:cNvPr id="32" name="Rectangle 31"/>
          <p:cNvSpPr/>
          <p:nvPr/>
        </p:nvSpPr>
        <p:spPr bwMode="auto">
          <a:xfrm>
            <a:off x="1524000" y="1295400"/>
            <a:ext cx="9144000" cy="1143000"/>
          </a:xfrm>
          <a:prstGeom prst="rect">
            <a:avLst/>
          </a:prstGeom>
          <a:solidFill>
            <a:schemeClr val="tx1">
              <a:lumMod val="50000"/>
              <a:lumOff val="50000"/>
              <a:alpha val="11000"/>
            </a:schemeClr>
          </a:solidFill>
          <a:ln w="9525" cap="flat" cmpd="sng" algn="ctr">
            <a:solidFill>
              <a:schemeClr val="tx1"/>
            </a:solidFill>
            <a:prstDash val="solid"/>
            <a:round/>
            <a:headEnd type="none" w="med" len="med"/>
            <a:tailEnd type="none" w="med" len="med"/>
          </a:ln>
          <a:effectLst/>
        </p:spPr>
        <p:txBody>
          <a:bodyPr vert="horz" wrap="none" lIns="82936" tIns="41469" rIns="82936" bIns="41469" numCol="1" rtlCol="0" anchor="ctr" anchorCtr="0" compatLnSpc="1">
            <a:prstTxWarp prst="textNoShape">
              <a:avLst/>
            </a:prstTxWarp>
          </a:bodyPr>
          <a:lstStyle/>
          <a:p>
            <a:pPr algn="ctr" defTabSz="407988" fontAlgn="base" hangingPunct="0">
              <a:lnSpc>
                <a:spcPct val="97000"/>
              </a:lnSpc>
              <a:spcBef>
                <a:spcPct val="0"/>
              </a:spcBef>
              <a:spcAft>
                <a:spcPct val="0"/>
              </a:spcAft>
              <a:buClr>
                <a:srgbClr val="000000"/>
              </a:buClr>
              <a:buSzPct val="45000"/>
            </a:pPr>
            <a:endParaRPr lang="en-US" sz="1600" b="1">
              <a:latin typeface="Bitstream Vera Sans" pitchFamily="16" charset="0"/>
              <a:cs typeface="Arial" charset="0"/>
            </a:endParaRPr>
          </a:p>
        </p:txBody>
      </p:sp>
      <p:sp>
        <p:nvSpPr>
          <p:cNvPr id="33" name="Right Arrow 32"/>
          <p:cNvSpPr/>
          <p:nvPr/>
        </p:nvSpPr>
        <p:spPr bwMode="auto">
          <a:xfrm>
            <a:off x="3200400" y="1524000"/>
            <a:ext cx="533400" cy="408432"/>
          </a:xfrm>
          <a:prstGeom prst="rightArrow">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none" lIns="82936" tIns="41469" rIns="82936" bIns="41469" numCol="1" rtlCol="0" anchor="ctr" anchorCtr="0" compatLnSpc="1">
            <a:prstTxWarp prst="textNoShape">
              <a:avLst/>
            </a:prstTxWarp>
          </a:bodyPr>
          <a:lstStyle/>
          <a:p>
            <a:pPr algn="ctr" defTabSz="407988" fontAlgn="base" hangingPunct="0">
              <a:lnSpc>
                <a:spcPct val="97000"/>
              </a:lnSpc>
              <a:spcBef>
                <a:spcPct val="0"/>
              </a:spcBef>
              <a:spcAft>
                <a:spcPct val="0"/>
              </a:spcAft>
              <a:buClr>
                <a:srgbClr val="000000"/>
              </a:buClr>
              <a:buSzPct val="45000"/>
            </a:pPr>
            <a:endParaRPr lang="en-US" sz="1600" b="1">
              <a:latin typeface="Bitstream Vera Sans" pitchFamily="16" charset="0"/>
              <a:cs typeface="Arial" charset="0"/>
            </a:endParaRPr>
          </a:p>
        </p:txBody>
      </p:sp>
      <p:sp>
        <p:nvSpPr>
          <p:cNvPr id="38" name="Right Arrow 37"/>
          <p:cNvSpPr/>
          <p:nvPr/>
        </p:nvSpPr>
        <p:spPr bwMode="auto">
          <a:xfrm>
            <a:off x="5029200" y="1600200"/>
            <a:ext cx="533400" cy="408432"/>
          </a:xfrm>
          <a:prstGeom prst="rightArrow">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none" lIns="82936" tIns="41469" rIns="82936" bIns="41469" numCol="1" rtlCol="0" anchor="ctr" anchorCtr="0" compatLnSpc="1">
            <a:prstTxWarp prst="textNoShape">
              <a:avLst/>
            </a:prstTxWarp>
          </a:bodyPr>
          <a:lstStyle/>
          <a:p>
            <a:pPr algn="ctr" defTabSz="407988" fontAlgn="base" hangingPunct="0">
              <a:lnSpc>
                <a:spcPct val="97000"/>
              </a:lnSpc>
              <a:spcBef>
                <a:spcPct val="0"/>
              </a:spcBef>
              <a:spcAft>
                <a:spcPct val="0"/>
              </a:spcAft>
              <a:buClr>
                <a:srgbClr val="000000"/>
              </a:buClr>
              <a:buSzPct val="45000"/>
            </a:pPr>
            <a:endParaRPr lang="en-US" sz="1600" b="1">
              <a:latin typeface="Bitstream Vera Sans" pitchFamily="16" charset="0"/>
              <a:cs typeface="Arial" charset="0"/>
            </a:endParaRPr>
          </a:p>
        </p:txBody>
      </p:sp>
      <p:sp>
        <p:nvSpPr>
          <p:cNvPr id="40" name="Right Arrow 39"/>
          <p:cNvSpPr/>
          <p:nvPr/>
        </p:nvSpPr>
        <p:spPr bwMode="auto">
          <a:xfrm>
            <a:off x="6934200" y="1600200"/>
            <a:ext cx="533400" cy="408432"/>
          </a:xfrm>
          <a:prstGeom prst="rightArrow">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none" lIns="82936" tIns="41469" rIns="82936" bIns="41469" numCol="1" rtlCol="0" anchor="ctr" anchorCtr="0" compatLnSpc="1">
            <a:prstTxWarp prst="textNoShape">
              <a:avLst/>
            </a:prstTxWarp>
          </a:bodyPr>
          <a:lstStyle/>
          <a:p>
            <a:pPr algn="ctr" defTabSz="407988" fontAlgn="base" hangingPunct="0">
              <a:lnSpc>
                <a:spcPct val="97000"/>
              </a:lnSpc>
              <a:spcBef>
                <a:spcPct val="0"/>
              </a:spcBef>
              <a:spcAft>
                <a:spcPct val="0"/>
              </a:spcAft>
              <a:buClr>
                <a:srgbClr val="000000"/>
              </a:buClr>
              <a:buSzPct val="45000"/>
            </a:pPr>
            <a:endParaRPr lang="en-US" sz="1600" b="1">
              <a:latin typeface="Bitstream Vera Sans" pitchFamily="16" charset="0"/>
              <a:cs typeface="Arial" charset="0"/>
            </a:endParaRPr>
          </a:p>
        </p:txBody>
      </p:sp>
      <p:sp>
        <p:nvSpPr>
          <p:cNvPr id="41" name="Right Arrow 40"/>
          <p:cNvSpPr/>
          <p:nvPr/>
        </p:nvSpPr>
        <p:spPr bwMode="auto">
          <a:xfrm>
            <a:off x="8610600" y="1600200"/>
            <a:ext cx="533400" cy="408432"/>
          </a:xfrm>
          <a:prstGeom prst="rightArrow">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none" lIns="82936" tIns="41469" rIns="82936" bIns="41469" numCol="1" rtlCol="0" anchor="ctr" anchorCtr="0" compatLnSpc="1">
            <a:prstTxWarp prst="textNoShape">
              <a:avLst/>
            </a:prstTxWarp>
          </a:bodyPr>
          <a:lstStyle/>
          <a:p>
            <a:pPr algn="ctr" defTabSz="407988" fontAlgn="base" hangingPunct="0">
              <a:lnSpc>
                <a:spcPct val="97000"/>
              </a:lnSpc>
              <a:spcBef>
                <a:spcPct val="0"/>
              </a:spcBef>
              <a:spcAft>
                <a:spcPct val="0"/>
              </a:spcAft>
              <a:buClr>
                <a:srgbClr val="000000"/>
              </a:buClr>
              <a:buSzPct val="45000"/>
            </a:pPr>
            <a:endParaRPr lang="en-US" sz="1600" b="1">
              <a:latin typeface="Bitstream Vera Sans" pitchFamily="16" charset="0"/>
              <a:cs typeface="Arial" charset="0"/>
            </a:endParaRPr>
          </a:p>
        </p:txBody>
      </p:sp>
    </p:spTree>
    <p:extLst>
      <p:ext uri="{BB962C8B-B14F-4D97-AF65-F5344CB8AC3E}">
        <p14:creationId xmlns:p14="http://schemas.microsoft.com/office/powerpoint/2010/main" val="398711380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mv="urn:schemas-microsoft-com:mac:vml" xmlns="">
      <mp:transition xmlns:mp="http://schemas.microsoft.com/office/mac/powerpoint/2008/main" spd="slow" advClick="0" advTm="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4F741-272C-E04C-912C-CA08220CA22D}"/>
              </a:ext>
            </a:extLst>
          </p:cNvPr>
          <p:cNvSpPr txBox="1"/>
          <p:nvPr/>
        </p:nvSpPr>
        <p:spPr>
          <a:xfrm>
            <a:off x="375139" y="6201507"/>
            <a:ext cx="2492990" cy="369332"/>
          </a:xfrm>
          <a:prstGeom prst="rect">
            <a:avLst/>
          </a:prstGeom>
          <a:solidFill>
            <a:schemeClr val="bg1"/>
          </a:solidFill>
        </p:spPr>
        <p:txBody>
          <a:bodyPr wrap="none" rtlCol="0">
            <a:spAutoFit/>
          </a:bodyPr>
          <a:lstStyle/>
          <a:p>
            <a:r>
              <a:rPr lang="en-US" dirty="0">
                <a:solidFill>
                  <a:schemeClr val="bg1"/>
                </a:solidFill>
              </a:rPr>
              <a:t>&gt;&gt;&gt;&gt;&gt;&gt;&gt;&gt;&gt;&gt;&gt;&gt;&gt;&gt;&gt;&gt;&gt;&gt;&gt;&gt;</a:t>
            </a:r>
          </a:p>
        </p:txBody>
      </p:sp>
      <p:sp>
        <p:nvSpPr>
          <p:cNvPr id="4" name="AutoShape 2">
            <a:extLst>
              <a:ext uri="{FF2B5EF4-FFF2-40B4-BE49-F238E27FC236}">
                <a16:creationId xmlns:a16="http://schemas.microsoft.com/office/drawing/2014/main" id="{0E513952-5B38-6446-A337-960931B9C6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B49FD5A7-8A1E-B14C-B432-F8A24EC9271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6B0DDCF-320B-4A45-8E3D-2402791E4B18}"/>
              </a:ext>
            </a:extLst>
          </p:cNvPr>
          <p:cNvPicPr>
            <a:picLocks noChangeAspect="1"/>
          </p:cNvPicPr>
          <p:nvPr/>
        </p:nvPicPr>
        <p:blipFill rotWithShape="1">
          <a:blip r:embed="rId2"/>
          <a:srcRect t="3711"/>
          <a:stretch/>
        </p:blipFill>
        <p:spPr>
          <a:xfrm>
            <a:off x="753988" y="1047135"/>
            <a:ext cx="10379224" cy="5810865"/>
          </a:xfrm>
          <a:prstGeom prst="rect">
            <a:avLst/>
          </a:prstGeom>
        </p:spPr>
      </p:pic>
      <p:sp>
        <p:nvSpPr>
          <p:cNvPr id="3" name="TextBox 2">
            <a:extLst>
              <a:ext uri="{FF2B5EF4-FFF2-40B4-BE49-F238E27FC236}">
                <a16:creationId xmlns:a16="http://schemas.microsoft.com/office/drawing/2014/main" id="{8335ED13-1CC7-624E-BAEA-930B54CD621A}"/>
              </a:ext>
            </a:extLst>
          </p:cNvPr>
          <p:cNvSpPr txBox="1"/>
          <p:nvPr/>
        </p:nvSpPr>
        <p:spPr>
          <a:xfrm>
            <a:off x="375139" y="106788"/>
            <a:ext cx="8328306" cy="1446550"/>
          </a:xfrm>
          <a:prstGeom prst="rect">
            <a:avLst/>
          </a:prstGeom>
          <a:noFill/>
        </p:spPr>
        <p:txBody>
          <a:bodyPr wrap="none" rtlCol="0">
            <a:spAutoFit/>
          </a:bodyPr>
          <a:lstStyle/>
          <a:p>
            <a:r>
              <a:rPr lang="en-US" sz="4400" dirty="0">
                <a:solidFill>
                  <a:schemeClr val="accent1"/>
                </a:solidFill>
              </a:rPr>
              <a:t>Where does the taxonomy get </a:t>
            </a:r>
          </a:p>
          <a:p>
            <a:r>
              <a:rPr lang="en-US" sz="4400" dirty="0">
                <a:solidFill>
                  <a:schemeClr val="accent1"/>
                </a:solidFill>
              </a:rPr>
              <a:t>added to the production workflow?</a:t>
            </a:r>
          </a:p>
        </p:txBody>
      </p:sp>
    </p:spTree>
    <p:extLst>
      <p:ext uri="{BB962C8B-B14F-4D97-AF65-F5344CB8AC3E}">
        <p14:creationId xmlns:p14="http://schemas.microsoft.com/office/powerpoint/2010/main" val="164395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03200" y="76247"/>
            <a:ext cx="11684000" cy="5867354"/>
            <a:chOff x="157747" y="192897"/>
            <a:chExt cx="8148054" cy="4925971"/>
          </a:xfrm>
        </p:grpSpPr>
        <p:cxnSp>
          <p:nvCxnSpPr>
            <p:cNvPr id="148" name="Curved Connector 147"/>
            <p:cNvCxnSpPr/>
            <p:nvPr/>
          </p:nvCxnSpPr>
          <p:spPr>
            <a:xfrm rot="16200000" flipV="1">
              <a:off x="7766775" y="3300925"/>
              <a:ext cx="930413" cy="147638"/>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9" name="Curved Connector 148"/>
            <p:cNvCxnSpPr>
              <a:stCxn id="3090" idx="0"/>
              <a:endCxn id="26" idx="3"/>
            </p:cNvCxnSpPr>
            <p:nvPr/>
          </p:nvCxnSpPr>
          <p:spPr>
            <a:xfrm flipH="1">
              <a:off x="6676190" y="3970034"/>
              <a:ext cx="1629609" cy="1148834"/>
            </a:xfrm>
            <a:prstGeom prst="curvedConnector3">
              <a:avLst>
                <a:gd name="adj1" fmla="val -1304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AutoShape 6"/>
            <p:cNvCxnSpPr>
              <a:cxnSpLocks noChangeShapeType="1"/>
              <a:stCxn id="39" idx="0"/>
              <a:endCxn id="3075" idx="2"/>
            </p:cNvCxnSpPr>
            <p:nvPr/>
          </p:nvCxnSpPr>
          <p:spPr bwMode="auto">
            <a:xfrm flipV="1">
              <a:off x="1008761" y="1638300"/>
              <a:ext cx="2344039" cy="1945188"/>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3097" name="AutoShape 25"/>
            <p:cNvCxnSpPr>
              <a:cxnSpLocks noChangeShapeType="1"/>
              <a:stCxn id="3075" idx="4"/>
              <a:endCxn id="3090" idx="5"/>
            </p:cNvCxnSpPr>
            <p:nvPr/>
          </p:nvCxnSpPr>
          <p:spPr bwMode="auto">
            <a:xfrm>
              <a:off x="4953000" y="1638300"/>
              <a:ext cx="1600200" cy="2331734"/>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121" name="AutoShape 25"/>
            <p:cNvCxnSpPr>
              <a:cxnSpLocks noChangeShapeType="1"/>
              <a:stCxn id="3075" idx="4"/>
              <a:endCxn id="120" idx="2"/>
            </p:cNvCxnSpPr>
            <p:nvPr/>
          </p:nvCxnSpPr>
          <p:spPr bwMode="auto">
            <a:xfrm>
              <a:off x="4953000" y="1638300"/>
              <a:ext cx="1828800" cy="137160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205" name="AutoShape 25"/>
            <p:cNvCxnSpPr>
              <a:cxnSpLocks noChangeShapeType="1"/>
              <a:stCxn id="3075" idx="4"/>
              <a:endCxn id="204" idx="2"/>
            </p:cNvCxnSpPr>
            <p:nvPr/>
          </p:nvCxnSpPr>
          <p:spPr bwMode="auto">
            <a:xfrm flipV="1">
              <a:off x="4953000" y="990600"/>
              <a:ext cx="1676400" cy="64770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3074" name="AutoShape 2"/>
            <p:cNvSpPr>
              <a:spLocks noChangeArrowheads="1"/>
            </p:cNvSpPr>
            <p:nvPr/>
          </p:nvSpPr>
          <p:spPr bwMode="auto">
            <a:xfrm>
              <a:off x="381000" y="304800"/>
              <a:ext cx="1295400" cy="1100138"/>
            </a:xfrm>
            <a:prstGeom prst="flowChartMultidocument">
              <a:avLst/>
            </a:prstGeom>
            <a:gradFill>
              <a:gsLst>
                <a:gs pos="0">
                  <a:srgbClr val="DDEBCF"/>
                </a:gs>
                <a:gs pos="77000">
                  <a:srgbClr val="CCDAB4"/>
                </a:gs>
                <a:gs pos="100000">
                  <a:srgbClr val="E2EBD9"/>
                </a:gs>
              </a:gsLst>
              <a:lin ang="5400000" scaled="0"/>
            </a:gradFill>
            <a:ln w="9525">
              <a:solidFill>
                <a:srgbClr val="000000"/>
              </a:solidFill>
              <a:miter lim="800000"/>
              <a:headEnd/>
              <a:tailEnd/>
            </a:ln>
          </p:spPr>
          <p:txBody>
            <a:bodyPr/>
            <a:lstStyle/>
            <a:p>
              <a:r>
                <a:rPr lang="en-US" sz="1600" dirty="0"/>
                <a:t>Raw Full text data feeds </a:t>
              </a:r>
            </a:p>
          </p:txBody>
        </p:sp>
        <p:sp>
          <p:nvSpPr>
            <p:cNvPr id="3075" name="AutoShape 3"/>
            <p:cNvSpPr>
              <a:spLocks noChangeArrowheads="1"/>
            </p:cNvSpPr>
            <p:nvPr/>
          </p:nvSpPr>
          <p:spPr bwMode="auto">
            <a:xfrm>
              <a:off x="3352800" y="838200"/>
              <a:ext cx="1600200" cy="1600200"/>
            </a:xfrm>
            <a:prstGeom prst="flowChartMagneticDisk">
              <a:avLst/>
            </a:prstGeom>
            <a:gradFill>
              <a:gsLst>
                <a:gs pos="0">
                  <a:srgbClr val="00467A"/>
                </a:gs>
                <a:gs pos="35000">
                  <a:srgbClr val="0070C0"/>
                </a:gs>
                <a:gs pos="100000">
                  <a:srgbClr val="005EA4"/>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a:lstStyle/>
            <a:p>
              <a:r>
                <a:rPr lang="en-US" sz="1600" dirty="0">
                  <a:solidFill>
                    <a:schemeClr val="bg1"/>
                  </a:solidFill>
                </a:rPr>
                <a:t>Document creation and storage</a:t>
              </a:r>
            </a:p>
          </p:txBody>
        </p:sp>
        <p:cxnSp>
          <p:nvCxnSpPr>
            <p:cNvPr id="3077" name="AutoShape 5"/>
            <p:cNvCxnSpPr>
              <a:cxnSpLocks noChangeShapeType="1"/>
              <a:stCxn id="3074" idx="2"/>
              <a:endCxn id="3075" idx="2"/>
            </p:cNvCxnSpPr>
            <p:nvPr/>
          </p:nvCxnSpPr>
          <p:spPr bwMode="auto">
            <a:xfrm>
              <a:off x="938622" y="1363275"/>
              <a:ext cx="2414178" cy="275025"/>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3078" name="AutoShape 6"/>
            <p:cNvCxnSpPr>
              <a:cxnSpLocks noChangeShapeType="1"/>
              <a:stCxn id="3085" idx="3"/>
              <a:endCxn id="3075" idx="2"/>
            </p:cNvCxnSpPr>
            <p:nvPr/>
          </p:nvCxnSpPr>
          <p:spPr bwMode="auto">
            <a:xfrm flipV="1">
              <a:off x="1681747" y="1638300"/>
              <a:ext cx="1671052" cy="265367"/>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3082" name="AutoShape 10"/>
            <p:cNvCxnSpPr>
              <a:cxnSpLocks noChangeShapeType="1"/>
              <a:stCxn id="3086" idx="0"/>
              <a:endCxn id="3075" idx="3"/>
            </p:cNvCxnSpPr>
            <p:nvPr/>
          </p:nvCxnSpPr>
          <p:spPr bwMode="auto">
            <a:xfrm flipV="1">
              <a:off x="3009900" y="2438400"/>
              <a:ext cx="1143000" cy="68580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3084" name="AutoShape 12"/>
            <p:cNvCxnSpPr>
              <a:cxnSpLocks noChangeShapeType="1"/>
              <a:stCxn id="50" idx="0"/>
              <a:endCxn id="3075" idx="3"/>
            </p:cNvCxnSpPr>
            <p:nvPr/>
          </p:nvCxnSpPr>
          <p:spPr bwMode="auto">
            <a:xfrm flipH="1" flipV="1">
              <a:off x="4152900" y="2438400"/>
              <a:ext cx="838200" cy="83820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3085" name="AutoShape 13"/>
            <p:cNvSpPr>
              <a:spLocks noChangeArrowheads="1"/>
            </p:cNvSpPr>
            <p:nvPr/>
          </p:nvSpPr>
          <p:spPr bwMode="auto">
            <a:xfrm>
              <a:off x="157747" y="1408367"/>
              <a:ext cx="1524000" cy="990600"/>
            </a:xfrm>
            <a:prstGeom prst="flowChartMultidocument">
              <a:avLst/>
            </a:prstGeom>
            <a:gradFill>
              <a:gsLst>
                <a:gs pos="0">
                  <a:srgbClr val="DDEBCF"/>
                </a:gs>
                <a:gs pos="77000">
                  <a:srgbClr val="CCDAB4"/>
                </a:gs>
                <a:gs pos="100000">
                  <a:srgbClr val="E2EBD9"/>
                </a:gs>
              </a:gsLst>
              <a:lin ang="5400000" scaled="0"/>
            </a:gradFill>
            <a:ln w="9525">
              <a:solidFill>
                <a:srgbClr val="000000"/>
              </a:solidFill>
              <a:miter lim="800000"/>
              <a:headEnd/>
              <a:tailEnd/>
            </a:ln>
          </p:spPr>
          <p:txBody>
            <a:bodyPr/>
            <a:lstStyle/>
            <a:p>
              <a:r>
                <a:rPr lang="en-US" sz="1600" dirty="0"/>
                <a:t>Printed source  materials</a:t>
              </a:r>
            </a:p>
          </p:txBody>
        </p:sp>
        <p:sp>
          <p:nvSpPr>
            <p:cNvPr id="3086" name="AutoShape 14"/>
            <p:cNvSpPr>
              <a:spLocks noChangeArrowheads="1"/>
            </p:cNvSpPr>
            <p:nvPr/>
          </p:nvSpPr>
          <p:spPr bwMode="auto">
            <a:xfrm>
              <a:off x="2057400" y="3124200"/>
              <a:ext cx="1905000" cy="609600"/>
            </a:xfrm>
            <a:prstGeom prst="flowChartDisplay">
              <a:avLst/>
            </a:prstGeom>
            <a:gradFill>
              <a:gsLst>
                <a:gs pos="0">
                  <a:srgbClr val="00467A"/>
                </a:gs>
                <a:gs pos="50000">
                  <a:srgbClr val="0070C0"/>
                </a:gs>
                <a:gs pos="100000">
                  <a:srgbClr val="006EC0"/>
                </a:gs>
              </a:gsLst>
              <a:lin ang="5400000" scaled="0"/>
            </a:gradFill>
            <a:ln w="9525">
              <a:solidFill>
                <a:srgbClr val="000000"/>
              </a:solidFill>
              <a:miter lim="800000"/>
              <a:headEnd/>
              <a:tailEnd/>
            </a:ln>
            <a:effectLst>
              <a:outerShdw blurRad="50800" dist="38100" dir="2700000" algn="tl" rotWithShape="0">
                <a:prstClr val="black">
                  <a:alpha val="40000"/>
                </a:prstClr>
              </a:outerShdw>
            </a:effectLst>
          </p:spPr>
          <p:txBody>
            <a:bodyPr/>
            <a:lstStyle/>
            <a:p>
              <a:r>
                <a:rPr lang="en-US" dirty="0">
                  <a:solidFill>
                    <a:schemeClr val="bg1"/>
                  </a:solidFill>
                </a:rPr>
                <a:t>Taxonomy terms </a:t>
              </a:r>
            </a:p>
          </p:txBody>
        </p:sp>
        <p:sp>
          <p:nvSpPr>
            <p:cNvPr id="3090" name="AutoShape 18"/>
            <p:cNvSpPr>
              <a:spLocks noChangeArrowheads="1"/>
            </p:cNvSpPr>
            <p:nvPr/>
          </p:nvSpPr>
          <p:spPr bwMode="auto">
            <a:xfrm>
              <a:off x="6553200" y="3657600"/>
              <a:ext cx="1752600" cy="1066800"/>
            </a:xfrm>
            <a:prstGeom prst="octagon">
              <a:avLst>
                <a:gd name="adj" fmla="val 29287"/>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algn="ctr"/>
              <a:r>
                <a:rPr lang="en-US" dirty="0"/>
                <a:t>Load to</a:t>
              </a:r>
            </a:p>
            <a:p>
              <a:pPr algn="ctr"/>
              <a:r>
                <a:rPr lang="en-US" b="1" dirty="0" err="1"/>
                <a:t>Lucene</a:t>
              </a:r>
              <a:endParaRPr lang="en-US" b="1" dirty="0"/>
            </a:p>
            <a:p>
              <a:pPr algn="ctr"/>
              <a:r>
                <a:rPr lang="en-US" b="1" dirty="0"/>
                <a:t>Search</a:t>
              </a:r>
            </a:p>
          </p:txBody>
        </p:sp>
        <p:sp>
          <p:nvSpPr>
            <p:cNvPr id="3099" name="Text Box 27"/>
            <p:cNvSpPr txBox="1">
              <a:spLocks noChangeArrowheads="1"/>
            </p:cNvSpPr>
            <p:nvPr/>
          </p:nvSpPr>
          <p:spPr bwMode="auto">
            <a:xfrm>
              <a:off x="2325422" y="192897"/>
              <a:ext cx="4724400" cy="594310"/>
            </a:xfrm>
            <a:prstGeom prst="rect">
              <a:avLst/>
            </a:prstGeom>
            <a:noFill/>
            <a:ln w="9525">
              <a:noFill/>
              <a:miter lim="800000"/>
              <a:headEnd/>
              <a:tailEnd/>
            </a:ln>
            <a:effectLst/>
          </p:spPr>
          <p:txBody>
            <a:bodyPr wrap="square">
              <a:spAutoFit/>
            </a:bodyPr>
            <a:lstStyle/>
            <a:p>
              <a:pPr>
                <a:spcBef>
                  <a:spcPct val="50000"/>
                </a:spcBef>
                <a:defRPr/>
              </a:pPr>
              <a:r>
                <a:rPr lang="en-US" sz="4000" dirty="0">
                  <a:solidFill>
                    <a:schemeClr val="accent1"/>
                  </a:solidFill>
                  <a:ea typeface="ＭＳ Ｐゴシック" pitchFamily="34" charset="-128"/>
                </a:rPr>
                <a:t>Adding The KOS To Text</a:t>
              </a:r>
              <a:endParaRPr lang="en-US" sz="4000" dirty="0">
                <a:solidFill>
                  <a:schemeClr val="accent1"/>
                </a:solidFill>
                <a:latin typeface="Arial" charset="0"/>
                <a:cs typeface="Arial" charset="0"/>
              </a:endParaRPr>
            </a:p>
          </p:txBody>
        </p:sp>
        <p:sp>
          <p:nvSpPr>
            <p:cNvPr id="39" name="AutoShape 13"/>
            <p:cNvSpPr>
              <a:spLocks noChangeArrowheads="1"/>
            </p:cNvSpPr>
            <p:nvPr/>
          </p:nvSpPr>
          <p:spPr bwMode="auto">
            <a:xfrm>
              <a:off x="228600" y="3583488"/>
              <a:ext cx="1371600" cy="1066800"/>
            </a:xfrm>
            <a:prstGeom prst="flowChartMultidocument">
              <a:avLst/>
            </a:prstGeom>
            <a:gradFill>
              <a:gsLst>
                <a:gs pos="0">
                  <a:srgbClr val="DDEBCF"/>
                </a:gs>
                <a:gs pos="77000">
                  <a:srgbClr val="CCDAB4"/>
                </a:gs>
                <a:gs pos="100000">
                  <a:srgbClr val="E2EBD9"/>
                </a:gs>
              </a:gsLst>
              <a:lin ang="5400000" scaled="0"/>
            </a:gradFill>
            <a:ln w="9525">
              <a:solidFill>
                <a:srgbClr val="000000"/>
              </a:solidFill>
              <a:miter lim="800000"/>
              <a:headEnd/>
              <a:tailEnd/>
            </a:ln>
          </p:spPr>
          <p:txBody>
            <a:bodyPr/>
            <a:lstStyle/>
            <a:p>
              <a:r>
                <a:rPr lang="en-US" sz="1600" dirty="0"/>
                <a:t>Data Crawls on sources</a:t>
              </a:r>
            </a:p>
          </p:txBody>
        </p:sp>
        <p:sp>
          <p:nvSpPr>
            <p:cNvPr id="50" name="AutoShape 14"/>
            <p:cNvSpPr>
              <a:spLocks noChangeArrowheads="1"/>
            </p:cNvSpPr>
            <p:nvPr/>
          </p:nvSpPr>
          <p:spPr bwMode="auto">
            <a:xfrm>
              <a:off x="4038600" y="3276600"/>
              <a:ext cx="1905000" cy="609600"/>
            </a:xfrm>
            <a:prstGeom prst="flowChartDisplay">
              <a:avLst/>
            </a:prstGeom>
            <a:gradFill>
              <a:gsLst>
                <a:gs pos="0">
                  <a:srgbClr val="00467A"/>
                </a:gs>
                <a:gs pos="50000">
                  <a:srgbClr val="0070C0"/>
                </a:gs>
                <a:gs pos="100000">
                  <a:srgbClr val="006EC0"/>
                </a:gs>
              </a:gsLst>
              <a:lin ang="5400000" scaled="0"/>
            </a:gradFill>
            <a:ln w="9525">
              <a:solidFill>
                <a:srgbClr val="000000"/>
              </a:solidFill>
              <a:miter lim="800000"/>
              <a:headEnd/>
              <a:tailEnd/>
            </a:ln>
            <a:effectLst>
              <a:outerShdw blurRad="50800" dist="38100" dir="2700000" algn="tl" rotWithShape="0">
                <a:prstClr val="black">
                  <a:alpha val="40000"/>
                </a:prstClr>
              </a:outerShdw>
            </a:effectLst>
          </p:spPr>
          <p:txBody>
            <a:bodyPr/>
            <a:lstStyle/>
            <a:p>
              <a:r>
                <a:rPr lang="en-US" dirty="0">
                  <a:solidFill>
                    <a:schemeClr val="bg1"/>
                  </a:solidFill>
                </a:rPr>
                <a:t>Add other metadata</a:t>
              </a:r>
            </a:p>
          </p:txBody>
        </p:sp>
        <p:sp>
          <p:nvSpPr>
            <p:cNvPr id="120" name="AutoShape 3"/>
            <p:cNvSpPr>
              <a:spLocks noChangeArrowheads="1"/>
            </p:cNvSpPr>
            <p:nvPr/>
          </p:nvSpPr>
          <p:spPr bwMode="auto">
            <a:xfrm>
              <a:off x="6781800" y="2514600"/>
              <a:ext cx="1295400" cy="990600"/>
            </a:xfrm>
            <a:prstGeom prst="flowChartMagneticDisk">
              <a:avLst/>
            </a:prstGeom>
            <a:gradFill>
              <a:gsLst>
                <a:gs pos="0">
                  <a:srgbClr val="00467A"/>
                </a:gs>
                <a:gs pos="35000">
                  <a:srgbClr val="0070C0"/>
                </a:gs>
                <a:gs pos="100000">
                  <a:srgbClr val="005EA4"/>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a:lstStyle/>
            <a:p>
              <a:r>
                <a:rPr lang="en-US" sz="1600" dirty="0">
                  <a:solidFill>
                    <a:schemeClr val="bg1"/>
                  </a:solidFill>
                </a:rPr>
                <a:t>Content repository </a:t>
              </a:r>
            </a:p>
          </p:txBody>
        </p:sp>
        <p:sp>
          <p:nvSpPr>
            <p:cNvPr id="204" name="AutoShape 3"/>
            <p:cNvSpPr>
              <a:spLocks noChangeArrowheads="1"/>
            </p:cNvSpPr>
            <p:nvPr/>
          </p:nvSpPr>
          <p:spPr bwMode="auto">
            <a:xfrm>
              <a:off x="6629400" y="457200"/>
              <a:ext cx="1295400" cy="1066800"/>
            </a:xfrm>
            <a:prstGeom prst="flowChartMagneticDisk">
              <a:avLst/>
            </a:prstGeom>
            <a:gradFill>
              <a:gsLst>
                <a:gs pos="0">
                  <a:srgbClr val="00467A"/>
                </a:gs>
                <a:gs pos="35000">
                  <a:srgbClr val="0070C0"/>
                </a:gs>
                <a:gs pos="100000">
                  <a:srgbClr val="005EA4"/>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a:lstStyle/>
            <a:p>
              <a:r>
                <a:rPr lang="en-US" sz="1600" dirty="0">
                  <a:solidFill>
                    <a:schemeClr val="bg1"/>
                  </a:solidFill>
                </a:rPr>
                <a:t>SQL for ecommerce</a:t>
              </a:r>
            </a:p>
          </p:txBody>
        </p:sp>
      </p:grpSp>
      <p:sp>
        <p:nvSpPr>
          <p:cNvPr id="62" name="AutoShape 13"/>
          <p:cNvSpPr>
            <a:spLocks noChangeArrowheads="1"/>
          </p:cNvSpPr>
          <p:nvPr/>
        </p:nvSpPr>
        <p:spPr bwMode="auto">
          <a:xfrm>
            <a:off x="711200" y="5410200"/>
            <a:ext cx="2032000" cy="1066800"/>
          </a:xfrm>
          <a:prstGeom prst="flowChartMultidocument">
            <a:avLst/>
          </a:prstGeom>
          <a:gradFill>
            <a:gsLst>
              <a:gs pos="0">
                <a:srgbClr val="DDEBCF"/>
              </a:gs>
              <a:gs pos="77000">
                <a:srgbClr val="CCDAB4"/>
              </a:gs>
              <a:gs pos="100000">
                <a:srgbClr val="E2EBD9"/>
              </a:gs>
            </a:gsLst>
            <a:lin ang="5400000" scaled="0"/>
          </a:gradFill>
          <a:ln w="9525">
            <a:solidFill>
              <a:srgbClr val="000000"/>
            </a:solidFill>
            <a:miter lim="800000"/>
            <a:headEnd/>
            <a:tailEnd/>
          </a:ln>
        </p:spPr>
        <p:txBody>
          <a:bodyPr/>
          <a:lstStyle/>
          <a:p>
            <a:r>
              <a:rPr lang="en-US" sz="1600" dirty="0"/>
              <a:t>Conference data</a:t>
            </a:r>
          </a:p>
        </p:txBody>
      </p:sp>
      <p:sp>
        <p:nvSpPr>
          <p:cNvPr id="67" name="AutoShape 13"/>
          <p:cNvSpPr>
            <a:spLocks noChangeArrowheads="1"/>
          </p:cNvSpPr>
          <p:nvPr/>
        </p:nvSpPr>
        <p:spPr bwMode="auto">
          <a:xfrm>
            <a:off x="304800" y="2819400"/>
            <a:ext cx="1828800" cy="1066800"/>
          </a:xfrm>
          <a:prstGeom prst="flowChartMultidocument">
            <a:avLst/>
          </a:prstGeom>
          <a:gradFill>
            <a:gsLst>
              <a:gs pos="0">
                <a:srgbClr val="DDEBCF"/>
              </a:gs>
              <a:gs pos="77000">
                <a:srgbClr val="CCDAB4"/>
              </a:gs>
              <a:gs pos="100000">
                <a:srgbClr val="E2EBD9"/>
              </a:gs>
            </a:gsLst>
            <a:lin ang="5400000" scaled="0"/>
          </a:gradFill>
          <a:ln w="9525">
            <a:solidFill>
              <a:srgbClr val="000000"/>
            </a:solidFill>
            <a:miter lim="800000"/>
            <a:headEnd/>
            <a:tailEnd/>
          </a:ln>
        </p:spPr>
        <p:txBody>
          <a:bodyPr/>
          <a:lstStyle/>
          <a:p>
            <a:r>
              <a:rPr lang="en-US" sz="1600" dirty="0"/>
              <a:t>XML Source data </a:t>
            </a:r>
          </a:p>
        </p:txBody>
      </p:sp>
      <p:cxnSp>
        <p:nvCxnSpPr>
          <p:cNvPr id="68" name="AutoShape 6"/>
          <p:cNvCxnSpPr>
            <a:cxnSpLocks noChangeShapeType="1"/>
            <a:endCxn id="3075" idx="2"/>
          </p:cNvCxnSpPr>
          <p:nvPr/>
        </p:nvCxnSpPr>
        <p:spPr bwMode="auto">
          <a:xfrm flipV="1">
            <a:off x="1524000" y="1797875"/>
            <a:ext cx="3260784" cy="3449837"/>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70" name="AutoShape 6"/>
          <p:cNvCxnSpPr>
            <a:cxnSpLocks noChangeShapeType="1"/>
            <a:endCxn id="3075" idx="2"/>
          </p:cNvCxnSpPr>
          <p:nvPr/>
        </p:nvCxnSpPr>
        <p:spPr bwMode="auto">
          <a:xfrm flipV="1">
            <a:off x="1320800" y="1797876"/>
            <a:ext cx="3463984" cy="935237"/>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75" name="AutoShape 3"/>
          <p:cNvSpPr>
            <a:spLocks noChangeArrowheads="1"/>
          </p:cNvSpPr>
          <p:nvPr/>
        </p:nvSpPr>
        <p:spPr bwMode="auto">
          <a:xfrm>
            <a:off x="9550400" y="1676400"/>
            <a:ext cx="1727200" cy="990600"/>
          </a:xfrm>
          <a:prstGeom prst="flowChartMagneticDisk">
            <a:avLst/>
          </a:prstGeom>
          <a:gradFill>
            <a:gsLst>
              <a:gs pos="0">
                <a:srgbClr val="00467A"/>
              </a:gs>
              <a:gs pos="35000">
                <a:srgbClr val="0070C0"/>
              </a:gs>
              <a:gs pos="100000">
                <a:srgbClr val="005EA4"/>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a:lstStyle/>
          <a:p>
            <a:r>
              <a:rPr lang="en-US" sz="1600" dirty="0">
                <a:solidFill>
                  <a:schemeClr val="bg1"/>
                </a:solidFill>
              </a:rPr>
              <a:t>Journal Platform</a:t>
            </a:r>
          </a:p>
        </p:txBody>
      </p:sp>
      <p:cxnSp>
        <p:nvCxnSpPr>
          <p:cNvPr id="76" name="AutoShape 25"/>
          <p:cNvCxnSpPr>
            <a:cxnSpLocks noChangeShapeType="1"/>
            <a:stCxn id="3075" idx="4"/>
            <a:endCxn id="75" idx="2"/>
          </p:cNvCxnSpPr>
          <p:nvPr/>
        </p:nvCxnSpPr>
        <p:spPr bwMode="auto">
          <a:xfrm>
            <a:off x="7079411" y="1797876"/>
            <a:ext cx="2470989" cy="373825"/>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26" name="Rounded Rectangle 25"/>
          <p:cNvSpPr/>
          <p:nvPr/>
        </p:nvSpPr>
        <p:spPr>
          <a:xfrm>
            <a:off x="7416800" y="5181600"/>
            <a:ext cx="2133600" cy="15240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User Interface</a:t>
            </a:r>
          </a:p>
        </p:txBody>
      </p:sp>
      <p:sp>
        <p:nvSpPr>
          <p:cNvPr id="4" name="Slide Number Placeholder 3">
            <a:extLst>
              <a:ext uri="{FF2B5EF4-FFF2-40B4-BE49-F238E27FC236}">
                <a16:creationId xmlns:a16="http://schemas.microsoft.com/office/drawing/2014/main" id="{3CC73A89-3109-EC43-8226-3A072F39192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23</a:t>
            </a:fld>
            <a:endParaRPr lang="en-US"/>
          </a:p>
        </p:txBody>
      </p:sp>
    </p:spTree>
    <p:extLst>
      <p:ext uri="{BB962C8B-B14F-4D97-AF65-F5344CB8AC3E}">
        <p14:creationId xmlns:p14="http://schemas.microsoft.com/office/powerpoint/2010/main" val="96947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C5B8BCAF-13AD-40DB-BD7E-501DC25F9C51}"/>
              </a:ext>
            </a:extLst>
          </p:cNvPr>
          <p:cNvSpPr/>
          <p:nvPr/>
        </p:nvSpPr>
        <p:spPr>
          <a:xfrm>
            <a:off x="2896441" y="1056042"/>
            <a:ext cx="972613"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4">
            <a:extLst>
              <a:ext uri="{FF2B5EF4-FFF2-40B4-BE49-F238E27FC236}">
                <a16:creationId xmlns:a16="http://schemas.microsoft.com/office/drawing/2014/main" id="{88CA7CFA-AAE2-4AB4-BDD9-E4F58959393E}"/>
              </a:ext>
            </a:extLst>
          </p:cNvPr>
          <p:cNvSpPr/>
          <p:nvPr/>
        </p:nvSpPr>
        <p:spPr>
          <a:xfrm>
            <a:off x="10098986" y="471733"/>
            <a:ext cx="1802007" cy="151142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JATS</a:t>
            </a:r>
          </a:p>
        </p:txBody>
      </p:sp>
      <p:sp>
        <p:nvSpPr>
          <p:cNvPr id="6" name="Flowchart: Process 5">
            <a:extLst>
              <a:ext uri="{FF2B5EF4-FFF2-40B4-BE49-F238E27FC236}">
                <a16:creationId xmlns:a16="http://schemas.microsoft.com/office/drawing/2014/main" id="{E4915E4D-451D-447D-B84B-0B7F9F4E43DD}"/>
              </a:ext>
            </a:extLst>
          </p:cNvPr>
          <p:cNvSpPr/>
          <p:nvPr/>
        </p:nvSpPr>
        <p:spPr>
          <a:xfrm>
            <a:off x="6797990" y="748374"/>
            <a:ext cx="1931670" cy="789467"/>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Thes</a:t>
            </a:r>
            <a:r>
              <a:rPr lang="en-US" dirty="0"/>
              <a:t> Terms</a:t>
            </a:r>
          </a:p>
        </p:txBody>
      </p:sp>
      <p:sp>
        <p:nvSpPr>
          <p:cNvPr id="7" name="Arrow: Right 6">
            <a:extLst>
              <a:ext uri="{FF2B5EF4-FFF2-40B4-BE49-F238E27FC236}">
                <a16:creationId xmlns:a16="http://schemas.microsoft.com/office/drawing/2014/main" id="{FDF6E861-7CBF-45E9-8C69-9AEC1B02E9D3}"/>
              </a:ext>
            </a:extLst>
          </p:cNvPr>
          <p:cNvSpPr/>
          <p:nvPr/>
        </p:nvSpPr>
        <p:spPr>
          <a:xfrm>
            <a:off x="5892548" y="1007911"/>
            <a:ext cx="763064"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F032F16-1ED4-43FF-BBC3-4B9100DA3D89}"/>
              </a:ext>
            </a:extLst>
          </p:cNvPr>
          <p:cNvSpPr/>
          <p:nvPr/>
        </p:nvSpPr>
        <p:spPr>
          <a:xfrm>
            <a:off x="8872038" y="987367"/>
            <a:ext cx="1240959"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ultidocument 8">
            <a:extLst>
              <a:ext uri="{FF2B5EF4-FFF2-40B4-BE49-F238E27FC236}">
                <a16:creationId xmlns:a16="http://schemas.microsoft.com/office/drawing/2014/main" id="{7DB9F979-1420-41F2-B007-A2E48F324293}"/>
              </a:ext>
            </a:extLst>
          </p:cNvPr>
          <p:cNvSpPr/>
          <p:nvPr/>
        </p:nvSpPr>
        <p:spPr>
          <a:xfrm>
            <a:off x="362570" y="643008"/>
            <a:ext cx="2449210" cy="16031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JATS</a:t>
            </a:r>
          </a:p>
        </p:txBody>
      </p:sp>
      <p:sp>
        <p:nvSpPr>
          <p:cNvPr id="10" name="Flowchart: Magnetic Disk 9">
            <a:extLst>
              <a:ext uri="{FF2B5EF4-FFF2-40B4-BE49-F238E27FC236}">
                <a16:creationId xmlns:a16="http://schemas.microsoft.com/office/drawing/2014/main" id="{A92CCC88-D30C-47D4-9D04-CDE3A1A6EAB1}"/>
              </a:ext>
            </a:extLst>
          </p:cNvPr>
          <p:cNvSpPr/>
          <p:nvPr/>
        </p:nvSpPr>
        <p:spPr>
          <a:xfrm>
            <a:off x="3869054" y="695078"/>
            <a:ext cx="1794510" cy="535810"/>
          </a:xfrm>
          <a:prstGeom prst="flowChartMagneticDisk">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MAI 3.x</a:t>
            </a:r>
          </a:p>
        </p:txBody>
      </p:sp>
      <p:sp>
        <p:nvSpPr>
          <p:cNvPr id="11" name="Flowchart: Magnetic Disk 10">
            <a:extLst>
              <a:ext uri="{FF2B5EF4-FFF2-40B4-BE49-F238E27FC236}">
                <a16:creationId xmlns:a16="http://schemas.microsoft.com/office/drawing/2014/main" id="{5CEAF633-997A-4D91-92FE-ED58C21926A7}"/>
              </a:ext>
            </a:extLst>
          </p:cNvPr>
          <p:cNvSpPr/>
          <p:nvPr/>
        </p:nvSpPr>
        <p:spPr>
          <a:xfrm>
            <a:off x="3869054" y="1194809"/>
            <a:ext cx="1794510" cy="535810"/>
          </a:xfrm>
          <a:prstGeom prst="flowChartMagneticDisk">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Thes</a:t>
            </a:r>
            <a:endParaRPr lang="en-US" sz="1600" dirty="0"/>
          </a:p>
        </p:txBody>
      </p:sp>
      <p:sp>
        <p:nvSpPr>
          <p:cNvPr id="12" name="Arrow: Right 11">
            <a:extLst>
              <a:ext uri="{FF2B5EF4-FFF2-40B4-BE49-F238E27FC236}">
                <a16:creationId xmlns:a16="http://schemas.microsoft.com/office/drawing/2014/main" id="{EA33DFD0-88A5-411C-B80C-DF6954766741}"/>
              </a:ext>
            </a:extLst>
          </p:cNvPr>
          <p:cNvSpPr/>
          <p:nvPr/>
        </p:nvSpPr>
        <p:spPr>
          <a:xfrm>
            <a:off x="11129314" y="1051787"/>
            <a:ext cx="314854" cy="1246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792720-713D-4DB4-8688-ABCF0169CA49}"/>
              </a:ext>
            </a:extLst>
          </p:cNvPr>
          <p:cNvSpPr txBox="1"/>
          <p:nvPr/>
        </p:nvSpPr>
        <p:spPr>
          <a:xfrm>
            <a:off x="1254369" y="2397948"/>
            <a:ext cx="8858628" cy="2062103"/>
          </a:xfrm>
          <a:prstGeom prst="rect">
            <a:avLst/>
          </a:prstGeom>
          <a:noFill/>
        </p:spPr>
        <p:txBody>
          <a:bodyPr wrap="square" rtlCol="0">
            <a:spAutoFit/>
          </a:bodyPr>
          <a:lstStyle/>
          <a:p>
            <a:r>
              <a:rPr lang="en-US" sz="3200" dirty="0"/>
              <a:t>Indexing using the controlled vocabulary or thesaurus / taxonomy will return basic thesaurus terms to be converted into enriched data (like JATS XML for ingestion as the “Article of Record” storage).</a:t>
            </a:r>
          </a:p>
        </p:txBody>
      </p:sp>
    </p:spTree>
    <p:extLst>
      <p:ext uri="{BB962C8B-B14F-4D97-AF65-F5344CB8AC3E}">
        <p14:creationId xmlns:p14="http://schemas.microsoft.com/office/powerpoint/2010/main" val="309165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ultidocument 3">
            <a:extLst>
              <a:ext uri="{FF2B5EF4-FFF2-40B4-BE49-F238E27FC236}">
                <a16:creationId xmlns:a16="http://schemas.microsoft.com/office/drawing/2014/main" id="{72813706-BE0A-4805-9507-E3A1077D4E49}"/>
              </a:ext>
            </a:extLst>
          </p:cNvPr>
          <p:cNvSpPr/>
          <p:nvPr/>
        </p:nvSpPr>
        <p:spPr>
          <a:xfrm>
            <a:off x="362570" y="643008"/>
            <a:ext cx="2449210" cy="16031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JATS</a:t>
            </a:r>
          </a:p>
        </p:txBody>
      </p:sp>
      <p:sp>
        <p:nvSpPr>
          <p:cNvPr id="7" name="Flowchart: Magnetic Disk 6">
            <a:extLst>
              <a:ext uri="{FF2B5EF4-FFF2-40B4-BE49-F238E27FC236}">
                <a16:creationId xmlns:a16="http://schemas.microsoft.com/office/drawing/2014/main" id="{B7A79C0D-D332-488A-9984-CA906DB0A64B}"/>
              </a:ext>
            </a:extLst>
          </p:cNvPr>
          <p:cNvSpPr/>
          <p:nvPr/>
        </p:nvSpPr>
        <p:spPr>
          <a:xfrm>
            <a:off x="3880742" y="162948"/>
            <a:ext cx="1916851" cy="535810"/>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Rulebase</a:t>
            </a:r>
          </a:p>
        </p:txBody>
      </p:sp>
      <p:sp>
        <p:nvSpPr>
          <p:cNvPr id="8" name="Flowchart: Magnetic Disk 7">
            <a:extLst>
              <a:ext uri="{FF2B5EF4-FFF2-40B4-BE49-F238E27FC236}">
                <a16:creationId xmlns:a16="http://schemas.microsoft.com/office/drawing/2014/main" id="{A09CE481-4C8E-4C66-A4B7-8FFF1DB711A4}"/>
              </a:ext>
            </a:extLst>
          </p:cNvPr>
          <p:cNvSpPr/>
          <p:nvPr/>
        </p:nvSpPr>
        <p:spPr>
          <a:xfrm>
            <a:off x="3880742" y="688461"/>
            <a:ext cx="1916851" cy="535810"/>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People </a:t>
            </a:r>
            <a:r>
              <a:rPr lang="en-US" sz="1600" dirty="0" err="1"/>
              <a:t>Rulebase</a:t>
            </a:r>
            <a:endParaRPr lang="en-US" sz="1600" dirty="0"/>
          </a:p>
        </p:txBody>
      </p:sp>
      <p:sp>
        <p:nvSpPr>
          <p:cNvPr id="9" name="Flowchart: Magnetic Disk 8">
            <a:extLst>
              <a:ext uri="{FF2B5EF4-FFF2-40B4-BE49-F238E27FC236}">
                <a16:creationId xmlns:a16="http://schemas.microsoft.com/office/drawing/2014/main" id="{AA26F965-4979-4E6D-A30A-F36F8873105A}"/>
              </a:ext>
            </a:extLst>
          </p:cNvPr>
          <p:cNvSpPr/>
          <p:nvPr/>
        </p:nvSpPr>
        <p:spPr>
          <a:xfrm>
            <a:off x="131771" y="4596677"/>
            <a:ext cx="1479325" cy="377064"/>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Orgs </a:t>
            </a:r>
            <a:r>
              <a:rPr lang="en-US" sz="1600" dirty="0" err="1"/>
              <a:t>Thes</a:t>
            </a:r>
            <a:endParaRPr lang="en-US" sz="1600" dirty="0"/>
          </a:p>
        </p:txBody>
      </p:sp>
      <p:sp>
        <p:nvSpPr>
          <p:cNvPr id="10" name="Flowchart: Magnetic Disk 9">
            <a:extLst>
              <a:ext uri="{FF2B5EF4-FFF2-40B4-BE49-F238E27FC236}">
                <a16:creationId xmlns:a16="http://schemas.microsoft.com/office/drawing/2014/main" id="{CDB29025-8D44-4D2A-A3D8-EF35F6D31C98}"/>
              </a:ext>
            </a:extLst>
          </p:cNvPr>
          <p:cNvSpPr/>
          <p:nvPr/>
        </p:nvSpPr>
        <p:spPr>
          <a:xfrm>
            <a:off x="3868983" y="1677022"/>
            <a:ext cx="1940372" cy="462980"/>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sz="1600" dirty="0"/>
              <a:t>Global Spec </a:t>
            </a:r>
            <a:r>
              <a:rPr lang="en-US" sz="1600" dirty="0" err="1"/>
              <a:t>Rulebase</a:t>
            </a:r>
            <a:endParaRPr lang="en-US" sz="1600" dirty="0"/>
          </a:p>
          <a:p>
            <a:pPr algn="ctr"/>
            <a:endParaRPr lang="en-US" sz="1600" dirty="0"/>
          </a:p>
        </p:txBody>
      </p:sp>
      <p:sp>
        <p:nvSpPr>
          <p:cNvPr id="11" name="Flowchart: Magnetic Disk 10">
            <a:extLst>
              <a:ext uri="{FF2B5EF4-FFF2-40B4-BE49-F238E27FC236}">
                <a16:creationId xmlns:a16="http://schemas.microsoft.com/office/drawing/2014/main" id="{A6CFB199-9744-4E28-B3EF-AB29C7F671F1}"/>
              </a:ext>
            </a:extLst>
          </p:cNvPr>
          <p:cNvSpPr/>
          <p:nvPr/>
        </p:nvSpPr>
        <p:spPr>
          <a:xfrm>
            <a:off x="3918435" y="2504511"/>
            <a:ext cx="1902677" cy="482086"/>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MAI Inline Full Text</a:t>
            </a:r>
          </a:p>
        </p:txBody>
      </p:sp>
      <p:sp>
        <p:nvSpPr>
          <p:cNvPr id="15" name="Flowchart: Magnetic Disk 14">
            <a:extLst>
              <a:ext uri="{FF2B5EF4-FFF2-40B4-BE49-F238E27FC236}">
                <a16:creationId xmlns:a16="http://schemas.microsoft.com/office/drawing/2014/main" id="{1AC62FE7-90C5-4617-B0FA-84B126665DAB}"/>
              </a:ext>
            </a:extLst>
          </p:cNvPr>
          <p:cNvSpPr/>
          <p:nvPr/>
        </p:nvSpPr>
        <p:spPr>
          <a:xfrm>
            <a:off x="139905" y="3774398"/>
            <a:ext cx="1506471" cy="365423"/>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Global Spec </a:t>
            </a:r>
            <a:r>
              <a:rPr lang="en-US" sz="1400" dirty="0" err="1"/>
              <a:t>Thes</a:t>
            </a:r>
            <a:endParaRPr lang="en-US" sz="1400" dirty="0"/>
          </a:p>
        </p:txBody>
      </p:sp>
      <p:sp>
        <p:nvSpPr>
          <p:cNvPr id="16" name="Flowchart: Magnetic Disk 15">
            <a:extLst>
              <a:ext uri="{FF2B5EF4-FFF2-40B4-BE49-F238E27FC236}">
                <a16:creationId xmlns:a16="http://schemas.microsoft.com/office/drawing/2014/main" id="{CDF015DB-9577-47E0-8B2F-7B17FF48464B}"/>
              </a:ext>
            </a:extLst>
          </p:cNvPr>
          <p:cNvSpPr/>
          <p:nvPr/>
        </p:nvSpPr>
        <p:spPr>
          <a:xfrm>
            <a:off x="4160447" y="3436370"/>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XIS People</a:t>
            </a:r>
          </a:p>
        </p:txBody>
      </p:sp>
      <p:sp>
        <p:nvSpPr>
          <p:cNvPr id="17" name="Flowchart: Magnetic Disk 16">
            <a:extLst>
              <a:ext uri="{FF2B5EF4-FFF2-40B4-BE49-F238E27FC236}">
                <a16:creationId xmlns:a16="http://schemas.microsoft.com/office/drawing/2014/main" id="{460052C0-B3FF-4000-961E-F21F8B93A2F7}"/>
              </a:ext>
            </a:extLst>
          </p:cNvPr>
          <p:cNvSpPr/>
          <p:nvPr/>
        </p:nvSpPr>
        <p:spPr>
          <a:xfrm>
            <a:off x="5831941" y="3438576"/>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XIS Orgs</a:t>
            </a:r>
          </a:p>
        </p:txBody>
      </p:sp>
      <p:sp>
        <p:nvSpPr>
          <p:cNvPr id="18" name="Flowchart: Magnetic Disk 17">
            <a:extLst>
              <a:ext uri="{FF2B5EF4-FFF2-40B4-BE49-F238E27FC236}">
                <a16:creationId xmlns:a16="http://schemas.microsoft.com/office/drawing/2014/main" id="{C4FF9B98-BA86-4F50-82FC-1453975C033E}"/>
              </a:ext>
            </a:extLst>
          </p:cNvPr>
          <p:cNvSpPr/>
          <p:nvPr/>
        </p:nvSpPr>
        <p:spPr>
          <a:xfrm>
            <a:off x="2030590" y="3495162"/>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TM - </a:t>
            </a:r>
            <a:r>
              <a:rPr lang="en-US" sz="1600" dirty="0" err="1"/>
              <a:t>MAIstro</a:t>
            </a:r>
            <a:endParaRPr lang="en-US" sz="1600" dirty="0"/>
          </a:p>
        </p:txBody>
      </p:sp>
      <p:sp>
        <p:nvSpPr>
          <p:cNvPr id="19" name="Arrow: Right 18">
            <a:extLst>
              <a:ext uri="{FF2B5EF4-FFF2-40B4-BE49-F238E27FC236}">
                <a16:creationId xmlns:a16="http://schemas.microsoft.com/office/drawing/2014/main" id="{506A8464-CD0C-4754-9F70-8E3F5233128C}"/>
              </a:ext>
            </a:extLst>
          </p:cNvPr>
          <p:cNvSpPr/>
          <p:nvPr/>
        </p:nvSpPr>
        <p:spPr>
          <a:xfrm rot="19468148">
            <a:off x="2272045" y="2673038"/>
            <a:ext cx="1732320"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3B9F810-5B24-46B9-8A21-35896CA85C5B}"/>
              </a:ext>
            </a:extLst>
          </p:cNvPr>
          <p:cNvSpPr/>
          <p:nvPr/>
        </p:nvSpPr>
        <p:spPr>
          <a:xfrm rot="10800000">
            <a:off x="3598506" y="3547528"/>
            <a:ext cx="501567" cy="20335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Bent-Up 24">
            <a:extLst>
              <a:ext uri="{FF2B5EF4-FFF2-40B4-BE49-F238E27FC236}">
                <a16:creationId xmlns:a16="http://schemas.microsoft.com/office/drawing/2014/main" id="{C1AEAF61-28EC-4F54-AF37-5FB4EA8260BD}"/>
              </a:ext>
            </a:extLst>
          </p:cNvPr>
          <p:cNvSpPr/>
          <p:nvPr/>
        </p:nvSpPr>
        <p:spPr>
          <a:xfrm flipH="1">
            <a:off x="2594610" y="4022072"/>
            <a:ext cx="4183380" cy="50292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365F56-398B-45E7-B7F3-FEFA41A936E6}"/>
              </a:ext>
            </a:extLst>
          </p:cNvPr>
          <p:cNvSpPr/>
          <p:nvPr/>
        </p:nvSpPr>
        <p:spPr>
          <a:xfrm rot="16200000" flipV="1">
            <a:off x="6412037" y="4114427"/>
            <a:ext cx="552810" cy="107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8" name="Arrow: Right 27">
            <a:extLst>
              <a:ext uri="{FF2B5EF4-FFF2-40B4-BE49-F238E27FC236}">
                <a16:creationId xmlns:a16="http://schemas.microsoft.com/office/drawing/2014/main" id="{E7BA1F80-03B2-44BD-B3D8-62161C320532}"/>
              </a:ext>
            </a:extLst>
          </p:cNvPr>
          <p:cNvSpPr/>
          <p:nvPr/>
        </p:nvSpPr>
        <p:spPr>
          <a:xfrm>
            <a:off x="5881575" y="1054666"/>
            <a:ext cx="763064"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Process 28">
            <a:extLst>
              <a:ext uri="{FF2B5EF4-FFF2-40B4-BE49-F238E27FC236}">
                <a16:creationId xmlns:a16="http://schemas.microsoft.com/office/drawing/2014/main" id="{4E89E1D8-28CF-4FAE-8C2D-45102920F7FB}"/>
              </a:ext>
            </a:extLst>
          </p:cNvPr>
          <p:cNvSpPr/>
          <p:nvPr/>
        </p:nvSpPr>
        <p:spPr>
          <a:xfrm>
            <a:off x="6777989" y="504679"/>
            <a:ext cx="1931670" cy="1446669"/>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 Returns</a:t>
            </a:r>
          </a:p>
          <a:p>
            <a:pPr algn="ctr"/>
            <a:r>
              <a:rPr lang="en-US" dirty="0"/>
              <a:t>&lt;term&gt;</a:t>
            </a:r>
          </a:p>
          <a:p>
            <a:pPr algn="ctr"/>
            <a:r>
              <a:rPr lang="en-US" dirty="0"/>
              <a:t>&lt;term&gt;</a:t>
            </a:r>
          </a:p>
          <a:p>
            <a:pPr algn="ctr"/>
            <a:r>
              <a:rPr lang="en-US" dirty="0"/>
              <a:t>&lt;term&gt;</a:t>
            </a:r>
          </a:p>
        </p:txBody>
      </p:sp>
      <p:sp>
        <p:nvSpPr>
          <p:cNvPr id="35" name="Flowchart: Data 34">
            <a:extLst>
              <a:ext uri="{FF2B5EF4-FFF2-40B4-BE49-F238E27FC236}">
                <a16:creationId xmlns:a16="http://schemas.microsoft.com/office/drawing/2014/main" id="{E07A31B6-DF82-4718-BA69-CDDC365DA038}"/>
              </a:ext>
            </a:extLst>
          </p:cNvPr>
          <p:cNvSpPr/>
          <p:nvPr/>
        </p:nvSpPr>
        <p:spPr>
          <a:xfrm>
            <a:off x="9628587" y="377684"/>
            <a:ext cx="2059862" cy="169110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Enhanced JATS XML File</a:t>
            </a:r>
          </a:p>
        </p:txBody>
      </p:sp>
      <p:sp>
        <p:nvSpPr>
          <p:cNvPr id="36" name="Flowchart: Data 35">
            <a:extLst>
              <a:ext uri="{FF2B5EF4-FFF2-40B4-BE49-F238E27FC236}">
                <a16:creationId xmlns:a16="http://schemas.microsoft.com/office/drawing/2014/main" id="{99EBEF8E-86DE-4876-B1E2-D76DCD00D3A5}"/>
              </a:ext>
            </a:extLst>
          </p:cNvPr>
          <p:cNvSpPr/>
          <p:nvPr/>
        </p:nvSpPr>
        <p:spPr>
          <a:xfrm>
            <a:off x="8543075" y="3015369"/>
            <a:ext cx="1528979" cy="1124452"/>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Search</a:t>
            </a:r>
          </a:p>
        </p:txBody>
      </p:sp>
      <p:sp>
        <p:nvSpPr>
          <p:cNvPr id="41" name="Arrow: Right 40">
            <a:extLst>
              <a:ext uri="{FF2B5EF4-FFF2-40B4-BE49-F238E27FC236}">
                <a16:creationId xmlns:a16="http://schemas.microsoft.com/office/drawing/2014/main" id="{8CD3B084-95B6-477D-BA35-FF3416087A6F}"/>
              </a:ext>
            </a:extLst>
          </p:cNvPr>
          <p:cNvSpPr/>
          <p:nvPr/>
        </p:nvSpPr>
        <p:spPr>
          <a:xfrm>
            <a:off x="8816029" y="1066096"/>
            <a:ext cx="936472"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08250F0-22AE-4D1F-B3F9-EE54D0261E76}"/>
              </a:ext>
            </a:extLst>
          </p:cNvPr>
          <p:cNvSpPr txBox="1"/>
          <p:nvPr/>
        </p:nvSpPr>
        <p:spPr>
          <a:xfrm>
            <a:off x="4479578" y="3942062"/>
            <a:ext cx="2618122" cy="369332"/>
          </a:xfrm>
          <a:prstGeom prst="rect">
            <a:avLst/>
          </a:prstGeom>
          <a:noFill/>
        </p:spPr>
        <p:txBody>
          <a:bodyPr wrap="square" rtlCol="0">
            <a:spAutoFit/>
          </a:bodyPr>
          <a:lstStyle/>
          <a:p>
            <a:pPr algn="ctr"/>
            <a:r>
              <a:rPr lang="en-US" dirty="0"/>
              <a:t>Lists - Extraction</a:t>
            </a:r>
          </a:p>
        </p:txBody>
      </p:sp>
      <p:sp>
        <p:nvSpPr>
          <p:cNvPr id="56" name="Arrow: Right 55">
            <a:extLst>
              <a:ext uri="{FF2B5EF4-FFF2-40B4-BE49-F238E27FC236}">
                <a16:creationId xmlns:a16="http://schemas.microsoft.com/office/drawing/2014/main" id="{4200AFCA-EDDE-4752-8157-C598430CC682}"/>
              </a:ext>
            </a:extLst>
          </p:cNvPr>
          <p:cNvSpPr/>
          <p:nvPr/>
        </p:nvSpPr>
        <p:spPr>
          <a:xfrm>
            <a:off x="2896441" y="1056042"/>
            <a:ext cx="972613"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AE794212-F63B-4619-8715-A9A43009681E}"/>
              </a:ext>
            </a:extLst>
          </p:cNvPr>
          <p:cNvSpPr/>
          <p:nvPr/>
        </p:nvSpPr>
        <p:spPr>
          <a:xfrm rot="5400000">
            <a:off x="9524138" y="2408164"/>
            <a:ext cx="758694"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4AB79BDC-86DA-44DB-9404-B7B1C15F6B9D}"/>
              </a:ext>
            </a:extLst>
          </p:cNvPr>
          <p:cNvSpPr txBox="1"/>
          <p:nvPr/>
        </p:nvSpPr>
        <p:spPr>
          <a:xfrm>
            <a:off x="6035040" y="2201591"/>
            <a:ext cx="3593547" cy="954107"/>
          </a:xfrm>
          <a:prstGeom prst="rect">
            <a:avLst/>
          </a:prstGeom>
          <a:noFill/>
        </p:spPr>
        <p:txBody>
          <a:bodyPr wrap="square" rtlCol="0">
            <a:spAutoFit/>
          </a:bodyPr>
          <a:lstStyle/>
          <a:p>
            <a:r>
              <a:rPr lang="en-US" sz="1400" dirty="0"/>
              <a:t>Using all three thesauri along with Global Spec and MAI Inline Tagging (in full text) returns thesaurus terms and a semantically enhanced file.</a:t>
            </a:r>
          </a:p>
        </p:txBody>
      </p:sp>
      <p:sp>
        <p:nvSpPr>
          <p:cNvPr id="38" name="Flowchart: Magnetic Disk 8">
            <a:extLst>
              <a:ext uri="{FF2B5EF4-FFF2-40B4-BE49-F238E27FC236}">
                <a16:creationId xmlns:a16="http://schemas.microsoft.com/office/drawing/2014/main" id="{AA26F965-4979-4E6D-A30A-F36F8873105A}"/>
              </a:ext>
            </a:extLst>
          </p:cNvPr>
          <p:cNvSpPr/>
          <p:nvPr/>
        </p:nvSpPr>
        <p:spPr>
          <a:xfrm>
            <a:off x="3894914" y="2127444"/>
            <a:ext cx="1902679" cy="377064"/>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Geo </a:t>
            </a:r>
            <a:r>
              <a:rPr lang="en-US" sz="1600" dirty="0" err="1"/>
              <a:t>Rulebase</a:t>
            </a:r>
            <a:endParaRPr lang="en-US" sz="1600" dirty="0"/>
          </a:p>
        </p:txBody>
      </p:sp>
      <p:sp>
        <p:nvSpPr>
          <p:cNvPr id="33" name="Rectangle 32">
            <a:extLst>
              <a:ext uri="{FF2B5EF4-FFF2-40B4-BE49-F238E27FC236}">
                <a16:creationId xmlns:a16="http://schemas.microsoft.com/office/drawing/2014/main" id="{54365F56-398B-45E7-B7F3-FEFA41A936E6}"/>
              </a:ext>
            </a:extLst>
          </p:cNvPr>
          <p:cNvSpPr/>
          <p:nvPr/>
        </p:nvSpPr>
        <p:spPr>
          <a:xfrm rot="16200000" flipV="1">
            <a:off x="4671105" y="4113970"/>
            <a:ext cx="552810" cy="107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34" name="Flowchart: Magnetic Disk 7">
            <a:extLst>
              <a:ext uri="{FF2B5EF4-FFF2-40B4-BE49-F238E27FC236}">
                <a16:creationId xmlns:a16="http://schemas.microsoft.com/office/drawing/2014/main" id="{A09CE481-4C8E-4C66-A4B7-8FFF1DB711A4}"/>
              </a:ext>
            </a:extLst>
          </p:cNvPr>
          <p:cNvSpPr/>
          <p:nvPr/>
        </p:nvSpPr>
        <p:spPr>
          <a:xfrm>
            <a:off x="131294" y="4180204"/>
            <a:ext cx="1468043" cy="38199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People </a:t>
            </a:r>
            <a:r>
              <a:rPr lang="en-US" sz="1600" dirty="0" err="1"/>
              <a:t>Thes</a:t>
            </a:r>
            <a:endParaRPr lang="en-US" sz="1600" dirty="0"/>
          </a:p>
        </p:txBody>
      </p:sp>
      <p:sp>
        <p:nvSpPr>
          <p:cNvPr id="37" name="Flowchart: Magnetic Disk 8">
            <a:extLst>
              <a:ext uri="{FF2B5EF4-FFF2-40B4-BE49-F238E27FC236}">
                <a16:creationId xmlns:a16="http://schemas.microsoft.com/office/drawing/2014/main" id="{AA26F965-4979-4E6D-A30A-F36F8873105A}"/>
              </a:ext>
            </a:extLst>
          </p:cNvPr>
          <p:cNvSpPr/>
          <p:nvPr/>
        </p:nvSpPr>
        <p:spPr>
          <a:xfrm>
            <a:off x="3868982" y="1198084"/>
            <a:ext cx="1928611" cy="483346"/>
          </a:xfrm>
          <a:prstGeom prst="flowChartMagneticDisk">
            <a:avLst/>
          </a:prstGeom>
          <a:solidFill>
            <a:srgbClr val="1DD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Orgs </a:t>
            </a:r>
            <a:r>
              <a:rPr lang="en-US" sz="1600" dirty="0" err="1"/>
              <a:t>Rulebase</a:t>
            </a:r>
            <a:endParaRPr lang="en-US" sz="1600" dirty="0"/>
          </a:p>
        </p:txBody>
      </p:sp>
      <p:sp>
        <p:nvSpPr>
          <p:cNvPr id="39" name="Flowchart: Magnetic Disk 8">
            <a:extLst>
              <a:ext uri="{FF2B5EF4-FFF2-40B4-BE49-F238E27FC236}">
                <a16:creationId xmlns:a16="http://schemas.microsoft.com/office/drawing/2014/main" id="{AA26F965-4979-4E6D-A30A-F36F8873105A}"/>
              </a:ext>
            </a:extLst>
          </p:cNvPr>
          <p:cNvSpPr/>
          <p:nvPr/>
        </p:nvSpPr>
        <p:spPr>
          <a:xfrm>
            <a:off x="131292" y="3351102"/>
            <a:ext cx="1515084" cy="387566"/>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Geo </a:t>
            </a:r>
            <a:r>
              <a:rPr lang="en-US" sz="1600" dirty="0" err="1"/>
              <a:t>Thes</a:t>
            </a:r>
            <a:endParaRPr lang="en-US" sz="1600" dirty="0"/>
          </a:p>
        </p:txBody>
      </p:sp>
      <p:sp>
        <p:nvSpPr>
          <p:cNvPr id="42" name="Flowchart: Magnetic Disk 8">
            <a:extLst>
              <a:ext uri="{FF2B5EF4-FFF2-40B4-BE49-F238E27FC236}">
                <a16:creationId xmlns:a16="http://schemas.microsoft.com/office/drawing/2014/main" id="{AA26F965-4979-4E6D-A30A-F36F8873105A}"/>
              </a:ext>
            </a:extLst>
          </p:cNvPr>
          <p:cNvSpPr/>
          <p:nvPr/>
        </p:nvSpPr>
        <p:spPr>
          <a:xfrm>
            <a:off x="143052" y="2855998"/>
            <a:ext cx="1550363" cy="447614"/>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Thesaurus</a:t>
            </a:r>
          </a:p>
        </p:txBody>
      </p:sp>
      <p:sp>
        <p:nvSpPr>
          <p:cNvPr id="43" name="Arrow: Right 19">
            <a:extLst>
              <a:ext uri="{FF2B5EF4-FFF2-40B4-BE49-F238E27FC236}">
                <a16:creationId xmlns:a16="http://schemas.microsoft.com/office/drawing/2014/main" id="{33B9F810-5B24-46B9-8A21-35896CA85C5B}"/>
              </a:ext>
            </a:extLst>
          </p:cNvPr>
          <p:cNvSpPr/>
          <p:nvPr/>
        </p:nvSpPr>
        <p:spPr>
          <a:xfrm>
            <a:off x="1533221" y="3621782"/>
            <a:ext cx="484725" cy="2131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53">
            <a:extLst>
              <a:ext uri="{FF2B5EF4-FFF2-40B4-BE49-F238E27FC236}">
                <a16:creationId xmlns:a16="http://schemas.microsoft.com/office/drawing/2014/main" id="{1262551D-96EE-104A-8639-F0901FCF452A}"/>
              </a:ext>
            </a:extLst>
          </p:cNvPr>
          <p:cNvSpPr/>
          <p:nvPr/>
        </p:nvSpPr>
        <p:spPr>
          <a:xfrm rot="5400000">
            <a:off x="10653478" y="2330071"/>
            <a:ext cx="709052"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ata 51">
            <a:extLst>
              <a:ext uri="{FF2B5EF4-FFF2-40B4-BE49-F238E27FC236}">
                <a16:creationId xmlns:a16="http://schemas.microsoft.com/office/drawing/2014/main" id="{C551556B-A5AA-1E4E-A8F0-3347BD2BE62E}"/>
              </a:ext>
            </a:extLst>
          </p:cNvPr>
          <p:cNvSpPr/>
          <p:nvPr/>
        </p:nvSpPr>
        <p:spPr>
          <a:xfrm>
            <a:off x="10227135" y="2956080"/>
            <a:ext cx="1561738" cy="118374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Archive</a:t>
            </a:r>
          </a:p>
        </p:txBody>
      </p:sp>
    </p:spTree>
    <p:extLst>
      <p:ext uri="{BB962C8B-B14F-4D97-AF65-F5344CB8AC3E}">
        <p14:creationId xmlns:p14="http://schemas.microsoft.com/office/powerpoint/2010/main" val="1018259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ultidocument 3">
            <a:extLst>
              <a:ext uri="{FF2B5EF4-FFF2-40B4-BE49-F238E27FC236}">
                <a16:creationId xmlns:a16="http://schemas.microsoft.com/office/drawing/2014/main" id="{72813706-BE0A-4805-9507-E3A1077D4E49}"/>
              </a:ext>
            </a:extLst>
          </p:cNvPr>
          <p:cNvSpPr/>
          <p:nvPr/>
        </p:nvSpPr>
        <p:spPr>
          <a:xfrm>
            <a:off x="362570" y="643008"/>
            <a:ext cx="2449210" cy="1603119"/>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JATS</a:t>
            </a:r>
          </a:p>
        </p:txBody>
      </p:sp>
      <p:sp>
        <p:nvSpPr>
          <p:cNvPr id="7" name="Flowchart: Magnetic Disk 6">
            <a:extLst>
              <a:ext uri="{FF2B5EF4-FFF2-40B4-BE49-F238E27FC236}">
                <a16:creationId xmlns:a16="http://schemas.microsoft.com/office/drawing/2014/main" id="{B7A79C0D-D332-488A-9984-CA906DB0A64B}"/>
              </a:ext>
            </a:extLst>
          </p:cNvPr>
          <p:cNvSpPr/>
          <p:nvPr/>
        </p:nvSpPr>
        <p:spPr>
          <a:xfrm>
            <a:off x="3880742" y="162948"/>
            <a:ext cx="1916851" cy="535810"/>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Rulebase</a:t>
            </a:r>
          </a:p>
        </p:txBody>
      </p:sp>
      <p:sp>
        <p:nvSpPr>
          <p:cNvPr id="8" name="Flowchart: Magnetic Disk 7">
            <a:extLst>
              <a:ext uri="{FF2B5EF4-FFF2-40B4-BE49-F238E27FC236}">
                <a16:creationId xmlns:a16="http://schemas.microsoft.com/office/drawing/2014/main" id="{A09CE481-4C8E-4C66-A4B7-8FFF1DB711A4}"/>
              </a:ext>
            </a:extLst>
          </p:cNvPr>
          <p:cNvSpPr/>
          <p:nvPr/>
        </p:nvSpPr>
        <p:spPr>
          <a:xfrm>
            <a:off x="3880742" y="688461"/>
            <a:ext cx="1916851" cy="535810"/>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People </a:t>
            </a:r>
            <a:r>
              <a:rPr lang="en-US" sz="1600" dirty="0" err="1"/>
              <a:t>Rulebase</a:t>
            </a:r>
            <a:endParaRPr lang="en-US" sz="1600" dirty="0"/>
          </a:p>
        </p:txBody>
      </p:sp>
      <p:sp>
        <p:nvSpPr>
          <p:cNvPr id="9" name="Flowchart: Magnetic Disk 8">
            <a:extLst>
              <a:ext uri="{FF2B5EF4-FFF2-40B4-BE49-F238E27FC236}">
                <a16:creationId xmlns:a16="http://schemas.microsoft.com/office/drawing/2014/main" id="{AA26F965-4979-4E6D-A30A-F36F8873105A}"/>
              </a:ext>
            </a:extLst>
          </p:cNvPr>
          <p:cNvSpPr/>
          <p:nvPr/>
        </p:nvSpPr>
        <p:spPr>
          <a:xfrm>
            <a:off x="131771" y="4596676"/>
            <a:ext cx="1479325" cy="412339"/>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Orgs </a:t>
            </a:r>
            <a:r>
              <a:rPr lang="en-US" sz="1600" dirty="0" err="1"/>
              <a:t>Thes</a:t>
            </a:r>
            <a:endParaRPr lang="en-US" sz="1600" dirty="0"/>
          </a:p>
        </p:txBody>
      </p:sp>
      <p:sp>
        <p:nvSpPr>
          <p:cNvPr id="10" name="Flowchart: Magnetic Disk 9">
            <a:extLst>
              <a:ext uri="{FF2B5EF4-FFF2-40B4-BE49-F238E27FC236}">
                <a16:creationId xmlns:a16="http://schemas.microsoft.com/office/drawing/2014/main" id="{CDB29025-8D44-4D2A-A3D8-EF35F6D31C98}"/>
              </a:ext>
            </a:extLst>
          </p:cNvPr>
          <p:cNvSpPr/>
          <p:nvPr/>
        </p:nvSpPr>
        <p:spPr>
          <a:xfrm>
            <a:off x="3868983" y="1677022"/>
            <a:ext cx="1940372" cy="462980"/>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sz="1600" dirty="0"/>
              <a:t>Global Spec </a:t>
            </a:r>
            <a:r>
              <a:rPr lang="en-US" sz="1600" dirty="0" err="1"/>
              <a:t>Rulebase</a:t>
            </a:r>
            <a:endParaRPr lang="en-US" sz="1600" dirty="0"/>
          </a:p>
          <a:p>
            <a:pPr algn="ctr"/>
            <a:endParaRPr lang="en-US" sz="1600" dirty="0"/>
          </a:p>
        </p:txBody>
      </p:sp>
      <p:sp>
        <p:nvSpPr>
          <p:cNvPr id="11" name="Flowchart: Magnetic Disk 10">
            <a:extLst>
              <a:ext uri="{FF2B5EF4-FFF2-40B4-BE49-F238E27FC236}">
                <a16:creationId xmlns:a16="http://schemas.microsoft.com/office/drawing/2014/main" id="{A6CFB199-9744-4E28-B3EF-AB29C7F671F1}"/>
              </a:ext>
            </a:extLst>
          </p:cNvPr>
          <p:cNvSpPr/>
          <p:nvPr/>
        </p:nvSpPr>
        <p:spPr>
          <a:xfrm>
            <a:off x="3918435" y="2504511"/>
            <a:ext cx="1902677" cy="482086"/>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MAI Inline Full Text</a:t>
            </a:r>
          </a:p>
        </p:txBody>
      </p:sp>
      <p:sp>
        <p:nvSpPr>
          <p:cNvPr id="15" name="Flowchart: Magnetic Disk 14">
            <a:extLst>
              <a:ext uri="{FF2B5EF4-FFF2-40B4-BE49-F238E27FC236}">
                <a16:creationId xmlns:a16="http://schemas.microsoft.com/office/drawing/2014/main" id="{1AC62FE7-90C5-4617-B0FA-84B126665DAB}"/>
              </a:ext>
            </a:extLst>
          </p:cNvPr>
          <p:cNvSpPr/>
          <p:nvPr/>
        </p:nvSpPr>
        <p:spPr>
          <a:xfrm>
            <a:off x="139905" y="3718569"/>
            <a:ext cx="1506471"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Global Spec </a:t>
            </a:r>
            <a:r>
              <a:rPr lang="en-US" sz="1400" dirty="0" err="1"/>
              <a:t>Thes</a:t>
            </a:r>
            <a:endParaRPr lang="en-US" sz="1400" dirty="0"/>
          </a:p>
        </p:txBody>
      </p:sp>
      <p:sp>
        <p:nvSpPr>
          <p:cNvPr id="16" name="Flowchart: Magnetic Disk 15">
            <a:extLst>
              <a:ext uri="{FF2B5EF4-FFF2-40B4-BE49-F238E27FC236}">
                <a16:creationId xmlns:a16="http://schemas.microsoft.com/office/drawing/2014/main" id="{CDF015DB-9577-47E0-8B2F-7B17FF48464B}"/>
              </a:ext>
            </a:extLst>
          </p:cNvPr>
          <p:cNvSpPr/>
          <p:nvPr/>
        </p:nvSpPr>
        <p:spPr>
          <a:xfrm>
            <a:off x="4160447" y="3436370"/>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XIS People</a:t>
            </a:r>
          </a:p>
        </p:txBody>
      </p:sp>
      <p:sp>
        <p:nvSpPr>
          <p:cNvPr id="17" name="Flowchart: Magnetic Disk 16">
            <a:extLst>
              <a:ext uri="{FF2B5EF4-FFF2-40B4-BE49-F238E27FC236}">
                <a16:creationId xmlns:a16="http://schemas.microsoft.com/office/drawing/2014/main" id="{460052C0-B3FF-4000-961E-F21F8B93A2F7}"/>
              </a:ext>
            </a:extLst>
          </p:cNvPr>
          <p:cNvSpPr/>
          <p:nvPr/>
        </p:nvSpPr>
        <p:spPr>
          <a:xfrm>
            <a:off x="5831941" y="3438576"/>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XIS Orgs</a:t>
            </a:r>
          </a:p>
        </p:txBody>
      </p:sp>
      <p:sp>
        <p:nvSpPr>
          <p:cNvPr id="18" name="Flowchart: Magnetic Disk 17">
            <a:extLst>
              <a:ext uri="{FF2B5EF4-FFF2-40B4-BE49-F238E27FC236}">
                <a16:creationId xmlns:a16="http://schemas.microsoft.com/office/drawing/2014/main" id="{C4FF9B98-BA86-4F50-82FC-1453975C033E}"/>
              </a:ext>
            </a:extLst>
          </p:cNvPr>
          <p:cNvSpPr/>
          <p:nvPr/>
        </p:nvSpPr>
        <p:spPr>
          <a:xfrm>
            <a:off x="2030590" y="3495162"/>
            <a:ext cx="1528979" cy="456527"/>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TM - </a:t>
            </a:r>
            <a:r>
              <a:rPr lang="en-US" sz="1600" dirty="0" err="1"/>
              <a:t>MAIstro</a:t>
            </a:r>
            <a:endParaRPr lang="en-US" sz="1600" dirty="0"/>
          </a:p>
        </p:txBody>
      </p:sp>
      <p:sp>
        <p:nvSpPr>
          <p:cNvPr id="19" name="Arrow: Right 18">
            <a:extLst>
              <a:ext uri="{FF2B5EF4-FFF2-40B4-BE49-F238E27FC236}">
                <a16:creationId xmlns:a16="http://schemas.microsoft.com/office/drawing/2014/main" id="{506A8464-CD0C-4754-9F70-8E3F5233128C}"/>
              </a:ext>
            </a:extLst>
          </p:cNvPr>
          <p:cNvSpPr/>
          <p:nvPr/>
        </p:nvSpPr>
        <p:spPr>
          <a:xfrm rot="19468148">
            <a:off x="2272045" y="2673038"/>
            <a:ext cx="1732320"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3B9F810-5B24-46B9-8A21-35896CA85C5B}"/>
              </a:ext>
            </a:extLst>
          </p:cNvPr>
          <p:cNvSpPr/>
          <p:nvPr/>
        </p:nvSpPr>
        <p:spPr>
          <a:xfrm rot="10800000">
            <a:off x="3598506" y="3547528"/>
            <a:ext cx="501567" cy="20335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Bent-Up 24">
            <a:extLst>
              <a:ext uri="{FF2B5EF4-FFF2-40B4-BE49-F238E27FC236}">
                <a16:creationId xmlns:a16="http://schemas.microsoft.com/office/drawing/2014/main" id="{C1AEAF61-28EC-4F54-AF37-5FB4EA8260BD}"/>
              </a:ext>
            </a:extLst>
          </p:cNvPr>
          <p:cNvSpPr/>
          <p:nvPr/>
        </p:nvSpPr>
        <p:spPr>
          <a:xfrm flipH="1">
            <a:off x="2756943" y="4337634"/>
            <a:ext cx="4183380" cy="50292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365F56-398B-45E7-B7F3-FEFA41A936E6}"/>
              </a:ext>
            </a:extLst>
          </p:cNvPr>
          <p:cNvSpPr/>
          <p:nvPr/>
        </p:nvSpPr>
        <p:spPr>
          <a:xfrm rot="16200000" flipV="1">
            <a:off x="6412037" y="4114427"/>
            <a:ext cx="552810" cy="107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8" name="Arrow: Right 27">
            <a:extLst>
              <a:ext uri="{FF2B5EF4-FFF2-40B4-BE49-F238E27FC236}">
                <a16:creationId xmlns:a16="http://schemas.microsoft.com/office/drawing/2014/main" id="{E7BA1F80-03B2-44BD-B3D8-62161C320532}"/>
              </a:ext>
            </a:extLst>
          </p:cNvPr>
          <p:cNvSpPr/>
          <p:nvPr/>
        </p:nvSpPr>
        <p:spPr>
          <a:xfrm>
            <a:off x="5881575" y="1054666"/>
            <a:ext cx="763064"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Process 28">
            <a:extLst>
              <a:ext uri="{FF2B5EF4-FFF2-40B4-BE49-F238E27FC236}">
                <a16:creationId xmlns:a16="http://schemas.microsoft.com/office/drawing/2014/main" id="{4E89E1D8-28CF-4FAE-8C2D-45102920F7FB}"/>
              </a:ext>
            </a:extLst>
          </p:cNvPr>
          <p:cNvSpPr/>
          <p:nvPr/>
        </p:nvSpPr>
        <p:spPr>
          <a:xfrm>
            <a:off x="6777989" y="504679"/>
            <a:ext cx="1931670" cy="1446669"/>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 Returns</a:t>
            </a:r>
          </a:p>
          <a:p>
            <a:pPr algn="ctr"/>
            <a:r>
              <a:rPr lang="en-US" dirty="0"/>
              <a:t>&lt;term&gt;</a:t>
            </a:r>
          </a:p>
          <a:p>
            <a:pPr algn="ctr"/>
            <a:r>
              <a:rPr lang="en-US" dirty="0"/>
              <a:t>&lt;term&gt;</a:t>
            </a:r>
          </a:p>
          <a:p>
            <a:pPr algn="ctr"/>
            <a:r>
              <a:rPr lang="en-US" dirty="0"/>
              <a:t>&lt;term&gt;</a:t>
            </a:r>
          </a:p>
        </p:txBody>
      </p:sp>
      <p:sp>
        <p:nvSpPr>
          <p:cNvPr id="35" name="Flowchart: Data 34">
            <a:extLst>
              <a:ext uri="{FF2B5EF4-FFF2-40B4-BE49-F238E27FC236}">
                <a16:creationId xmlns:a16="http://schemas.microsoft.com/office/drawing/2014/main" id="{E07A31B6-DF82-4718-BA69-CDDC365DA038}"/>
              </a:ext>
            </a:extLst>
          </p:cNvPr>
          <p:cNvSpPr/>
          <p:nvPr/>
        </p:nvSpPr>
        <p:spPr>
          <a:xfrm>
            <a:off x="9628587" y="377684"/>
            <a:ext cx="2059862" cy="169110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Enhanced JATS XML File</a:t>
            </a:r>
          </a:p>
        </p:txBody>
      </p:sp>
      <p:sp>
        <p:nvSpPr>
          <p:cNvPr id="36" name="Flowchart: Data 35">
            <a:extLst>
              <a:ext uri="{FF2B5EF4-FFF2-40B4-BE49-F238E27FC236}">
                <a16:creationId xmlns:a16="http://schemas.microsoft.com/office/drawing/2014/main" id="{99EBEF8E-86DE-4876-B1E2-D76DCD00D3A5}"/>
              </a:ext>
            </a:extLst>
          </p:cNvPr>
          <p:cNvSpPr/>
          <p:nvPr/>
        </p:nvSpPr>
        <p:spPr>
          <a:xfrm>
            <a:off x="8737633" y="2916584"/>
            <a:ext cx="1340640" cy="1124452"/>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XML JATS</a:t>
            </a:r>
          </a:p>
        </p:txBody>
      </p:sp>
      <p:sp>
        <p:nvSpPr>
          <p:cNvPr id="41" name="Arrow: Right 40">
            <a:extLst>
              <a:ext uri="{FF2B5EF4-FFF2-40B4-BE49-F238E27FC236}">
                <a16:creationId xmlns:a16="http://schemas.microsoft.com/office/drawing/2014/main" id="{8CD3B084-95B6-477D-BA35-FF3416087A6F}"/>
              </a:ext>
            </a:extLst>
          </p:cNvPr>
          <p:cNvSpPr/>
          <p:nvPr/>
        </p:nvSpPr>
        <p:spPr>
          <a:xfrm>
            <a:off x="8816029" y="1066096"/>
            <a:ext cx="936472"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08250F0-22AE-4D1F-B3F9-EE54D0261E76}"/>
              </a:ext>
            </a:extLst>
          </p:cNvPr>
          <p:cNvSpPr txBox="1"/>
          <p:nvPr/>
        </p:nvSpPr>
        <p:spPr>
          <a:xfrm>
            <a:off x="4479578" y="3942062"/>
            <a:ext cx="2618122" cy="369332"/>
          </a:xfrm>
          <a:prstGeom prst="rect">
            <a:avLst/>
          </a:prstGeom>
          <a:noFill/>
        </p:spPr>
        <p:txBody>
          <a:bodyPr wrap="square" rtlCol="0">
            <a:spAutoFit/>
          </a:bodyPr>
          <a:lstStyle/>
          <a:p>
            <a:pPr algn="ctr"/>
            <a:r>
              <a:rPr lang="en-US" dirty="0"/>
              <a:t>Lists - Extraction</a:t>
            </a:r>
          </a:p>
        </p:txBody>
      </p:sp>
      <p:sp>
        <p:nvSpPr>
          <p:cNvPr id="49" name="Flowchart: Data 48">
            <a:extLst>
              <a:ext uri="{FF2B5EF4-FFF2-40B4-BE49-F238E27FC236}">
                <a16:creationId xmlns:a16="http://schemas.microsoft.com/office/drawing/2014/main" id="{A4579B11-987E-4A5C-94BE-508400507D2E}"/>
              </a:ext>
            </a:extLst>
          </p:cNvPr>
          <p:cNvSpPr/>
          <p:nvPr/>
        </p:nvSpPr>
        <p:spPr>
          <a:xfrm>
            <a:off x="8601425" y="4747927"/>
            <a:ext cx="988354" cy="82011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RDF</a:t>
            </a:r>
          </a:p>
        </p:txBody>
      </p:sp>
      <p:sp>
        <p:nvSpPr>
          <p:cNvPr id="50" name="Arrow: Right 49">
            <a:extLst>
              <a:ext uri="{FF2B5EF4-FFF2-40B4-BE49-F238E27FC236}">
                <a16:creationId xmlns:a16="http://schemas.microsoft.com/office/drawing/2014/main" id="{455A3A31-3DAB-4A3D-A419-EA7BAED23932}"/>
              </a:ext>
            </a:extLst>
          </p:cNvPr>
          <p:cNvSpPr/>
          <p:nvPr/>
        </p:nvSpPr>
        <p:spPr>
          <a:xfrm rot="5400000">
            <a:off x="10553799" y="2294583"/>
            <a:ext cx="677082"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ata 50">
            <a:extLst>
              <a:ext uri="{FF2B5EF4-FFF2-40B4-BE49-F238E27FC236}">
                <a16:creationId xmlns:a16="http://schemas.microsoft.com/office/drawing/2014/main" id="{E765B2BF-D72A-4D8E-8A72-73FBFFF405F8}"/>
              </a:ext>
            </a:extLst>
          </p:cNvPr>
          <p:cNvSpPr/>
          <p:nvPr/>
        </p:nvSpPr>
        <p:spPr>
          <a:xfrm>
            <a:off x="6742051" y="4858710"/>
            <a:ext cx="1457326" cy="1222321"/>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Triplestore</a:t>
            </a:r>
            <a:endParaRPr lang="en-US" sz="1200" dirty="0"/>
          </a:p>
          <a:p>
            <a:pPr algn="ctr"/>
            <a:endParaRPr lang="en-US" sz="1200" dirty="0"/>
          </a:p>
          <a:p>
            <a:pPr algn="ctr"/>
            <a:r>
              <a:rPr lang="en-US" sz="1200" dirty="0"/>
              <a:t>ML 9.0</a:t>
            </a:r>
          </a:p>
          <a:p>
            <a:endParaRPr lang="en-US" sz="1200" dirty="0"/>
          </a:p>
        </p:txBody>
      </p:sp>
      <p:sp>
        <p:nvSpPr>
          <p:cNvPr id="52" name="Flowchart: Data 51">
            <a:extLst>
              <a:ext uri="{FF2B5EF4-FFF2-40B4-BE49-F238E27FC236}">
                <a16:creationId xmlns:a16="http://schemas.microsoft.com/office/drawing/2014/main" id="{351BC166-2F5C-4CA0-9314-493627E9515C}"/>
              </a:ext>
            </a:extLst>
          </p:cNvPr>
          <p:cNvSpPr/>
          <p:nvPr/>
        </p:nvSpPr>
        <p:spPr>
          <a:xfrm>
            <a:off x="10227135" y="2956080"/>
            <a:ext cx="1561738" cy="1045459"/>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Archive</a:t>
            </a:r>
          </a:p>
        </p:txBody>
      </p:sp>
      <p:sp>
        <p:nvSpPr>
          <p:cNvPr id="53" name="Arrow: Right 52">
            <a:extLst>
              <a:ext uri="{FF2B5EF4-FFF2-40B4-BE49-F238E27FC236}">
                <a16:creationId xmlns:a16="http://schemas.microsoft.com/office/drawing/2014/main" id="{F98F5A18-9DCE-4991-8E17-F39F5C751E19}"/>
              </a:ext>
            </a:extLst>
          </p:cNvPr>
          <p:cNvSpPr/>
          <p:nvPr/>
        </p:nvSpPr>
        <p:spPr>
          <a:xfrm rot="5400000">
            <a:off x="8957284" y="3298952"/>
            <a:ext cx="2637725"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2FBE2B68-F5B1-4EBF-BF88-EAB567258EEE}"/>
              </a:ext>
            </a:extLst>
          </p:cNvPr>
          <p:cNvSpPr/>
          <p:nvPr/>
        </p:nvSpPr>
        <p:spPr>
          <a:xfrm rot="5682293">
            <a:off x="8809993" y="4228005"/>
            <a:ext cx="611812"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4200AFCA-EDDE-4752-8157-C598430CC682}"/>
              </a:ext>
            </a:extLst>
          </p:cNvPr>
          <p:cNvSpPr/>
          <p:nvPr/>
        </p:nvSpPr>
        <p:spPr>
          <a:xfrm>
            <a:off x="2896441" y="1056042"/>
            <a:ext cx="972613"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AE794212-F63B-4619-8715-A9A43009681E}"/>
              </a:ext>
            </a:extLst>
          </p:cNvPr>
          <p:cNvSpPr/>
          <p:nvPr/>
        </p:nvSpPr>
        <p:spPr>
          <a:xfrm rot="5400000">
            <a:off x="9509955" y="2311449"/>
            <a:ext cx="574402" cy="33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4AB79BDC-86DA-44DB-9404-B7B1C15F6B9D}"/>
              </a:ext>
            </a:extLst>
          </p:cNvPr>
          <p:cNvSpPr txBox="1"/>
          <p:nvPr/>
        </p:nvSpPr>
        <p:spPr>
          <a:xfrm>
            <a:off x="6035040" y="2201591"/>
            <a:ext cx="3593547" cy="954107"/>
          </a:xfrm>
          <a:prstGeom prst="rect">
            <a:avLst/>
          </a:prstGeom>
          <a:noFill/>
        </p:spPr>
        <p:txBody>
          <a:bodyPr wrap="square" rtlCol="0">
            <a:spAutoFit/>
          </a:bodyPr>
          <a:lstStyle/>
          <a:p>
            <a:r>
              <a:rPr lang="en-US" sz="1400" dirty="0"/>
              <a:t>Using all three thesauri along with Global Spec and MAI Inline Tagging (in full text) returns thesaurus terms and a semantically enhanced file.</a:t>
            </a:r>
          </a:p>
        </p:txBody>
      </p:sp>
      <p:sp>
        <p:nvSpPr>
          <p:cNvPr id="38" name="Flowchart: Magnetic Disk 8">
            <a:extLst>
              <a:ext uri="{FF2B5EF4-FFF2-40B4-BE49-F238E27FC236}">
                <a16:creationId xmlns:a16="http://schemas.microsoft.com/office/drawing/2014/main" id="{AA26F965-4979-4E6D-A30A-F36F8873105A}"/>
              </a:ext>
            </a:extLst>
          </p:cNvPr>
          <p:cNvSpPr/>
          <p:nvPr/>
        </p:nvSpPr>
        <p:spPr>
          <a:xfrm>
            <a:off x="3894914" y="2127444"/>
            <a:ext cx="1902679" cy="377064"/>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Geo </a:t>
            </a:r>
            <a:r>
              <a:rPr lang="en-US" sz="1600" dirty="0" err="1"/>
              <a:t>Rulebase</a:t>
            </a:r>
            <a:endParaRPr lang="en-US" sz="1600" dirty="0"/>
          </a:p>
        </p:txBody>
      </p:sp>
      <p:sp>
        <p:nvSpPr>
          <p:cNvPr id="33" name="Rectangle 32">
            <a:extLst>
              <a:ext uri="{FF2B5EF4-FFF2-40B4-BE49-F238E27FC236}">
                <a16:creationId xmlns:a16="http://schemas.microsoft.com/office/drawing/2014/main" id="{54365F56-398B-45E7-B7F3-FEFA41A936E6}"/>
              </a:ext>
            </a:extLst>
          </p:cNvPr>
          <p:cNvSpPr/>
          <p:nvPr/>
        </p:nvSpPr>
        <p:spPr>
          <a:xfrm rot="16200000" flipV="1">
            <a:off x="4671105" y="4113970"/>
            <a:ext cx="552810" cy="107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34" name="Flowchart: Magnetic Disk 7">
            <a:extLst>
              <a:ext uri="{FF2B5EF4-FFF2-40B4-BE49-F238E27FC236}">
                <a16:creationId xmlns:a16="http://schemas.microsoft.com/office/drawing/2014/main" id="{A09CE481-4C8E-4C66-A4B7-8FFF1DB711A4}"/>
              </a:ext>
            </a:extLst>
          </p:cNvPr>
          <p:cNvSpPr/>
          <p:nvPr/>
        </p:nvSpPr>
        <p:spPr>
          <a:xfrm>
            <a:off x="131294" y="4180204"/>
            <a:ext cx="1468043" cy="429031"/>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People </a:t>
            </a:r>
            <a:r>
              <a:rPr lang="en-US" sz="1600" dirty="0" err="1"/>
              <a:t>Thes</a:t>
            </a:r>
            <a:endParaRPr lang="en-US" sz="1600" dirty="0"/>
          </a:p>
        </p:txBody>
      </p:sp>
      <p:sp>
        <p:nvSpPr>
          <p:cNvPr id="37" name="Flowchart: Magnetic Disk 8">
            <a:extLst>
              <a:ext uri="{FF2B5EF4-FFF2-40B4-BE49-F238E27FC236}">
                <a16:creationId xmlns:a16="http://schemas.microsoft.com/office/drawing/2014/main" id="{AA26F965-4979-4E6D-A30A-F36F8873105A}"/>
              </a:ext>
            </a:extLst>
          </p:cNvPr>
          <p:cNvSpPr/>
          <p:nvPr/>
        </p:nvSpPr>
        <p:spPr>
          <a:xfrm>
            <a:off x="3868982" y="1198084"/>
            <a:ext cx="1928611" cy="483346"/>
          </a:xfrm>
          <a:prstGeom prst="flowChartMagneticDisk">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Orgs </a:t>
            </a:r>
            <a:r>
              <a:rPr lang="en-US" sz="1600" dirty="0" err="1"/>
              <a:t>Rulebase</a:t>
            </a:r>
            <a:endParaRPr lang="en-US" sz="1600" dirty="0"/>
          </a:p>
        </p:txBody>
      </p:sp>
      <p:sp>
        <p:nvSpPr>
          <p:cNvPr id="39" name="Flowchart: Magnetic Disk 8">
            <a:extLst>
              <a:ext uri="{FF2B5EF4-FFF2-40B4-BE49-F238E27FC236}">
                <a16:creationId xmlns:a16="http://schemas.microsoft.com/office/drawing/2014/main" id="{AA26F965-4979-4E6D-A30A-F36F8873105A}"/>
              </a:ext>
            </a:extLst>
          </p:cNvPr>
          <p:cNvSpPr/>
          <p:nvPr/>
        </p:nvSpPr>
        <p:spPr>
          <a:xfrm>
            <a:off x="131292" y="3291054"/>
            <a:ext cx="1515084" cy="447614"/>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Geo </a:t>
            </a:r>
            <a:r>
              <a:rPr lang="en-US" sz="1600" dirty="0" err="1"/>
              <a:t>Thes</a:t>
            </a:r>
            <a:endParaRPr lang="en-US" sz="1600" dirty="0"/>
          </a:p>
        </p:txBody>
      </p:sp>
      <p:sp>
        <p:nvSpPr>
          <p:cNvPr id="42" name="Flowchart: Magnetic Disk 8">
            <a:extLst>
              <a:ext uri="{FF2B5EF4-FFF2-40B4-BE49-F238E27FC236}">
                <a16:creationId xmlns:a16="http://schemas.microsoft.com/office/drawing/2014/main" id="{AA26F965-4979-4E6D-A30A-F36F8873105A}"/>
              </a:ext>
            </a:extLst>
          </p:cNvPr>
          <p:cNvSpPr/>
          <p:nvPr/>
        </p:nvSpPr>
        <p:spPr>
          <a:xfrm>
            <a:off x="143052" y="2855998"/>
            <a:ext cx="1550363" cy="447614"/>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Thesarus</a:t>
            </a:r>
            <a:endParaRPr lang="en-US" sz="1600" dirty="0"/>
          </a:p>
        </p:txBody>
      </p:sp>
      <p:sp>
        <p:nvSpPr>
          <p:cNvPr id="43" name="Arrow: Right 19">
            <a:extLst>
              <a:ext uri="{FF2B5EF4-FFF2-40B4-BE49-F238E27FC236}">
                <a16:creationId xmlns:a16="http://schemas.microsoft.com/office/drawing/2014/main" id="{33B9F810-5B24-46B9-8A21-35896CA85C5B}"/>
              </a:ext>
            </a:extLst>
          </p:cNvPr>
          <p:cNvSpPr/>
          <p:nvPr/>
        </p:nvSpPr>
        <p:spPr>
          <a:xfrm>
            <a:off x="1533221" y="3621782"/>
            <a:ext cx="484725" cy="2131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ata 51">
            <a:extLst>
              <a:ext uri="{FF2B5EF4-FFF2-40B4-BE49-F238E27FC236}">
                <a16:creationId xmlns:a16="http://schemas.microsoft.com/office/drawing/2014/main" id="{DED8DC31-7DB9-144E-98D8-326EA390B473}"/>
              </a:ext>
            </a:extLst>
          </p:cNvPr>
          <p:cNvSpPr/>
          <p:nvPr/>
        </p:nvSpPr>
        <p:spPr>
          <a:xfrm>
            <a:off x="9666680" y="4804200"/>
            <a:ext cx="1561738" cy="1045459"/>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Search System</a:t>
            </a:r>
          </a:p>
        </p:txBody>
      </p:sp>
      <p:sp>
        <p:nvSpPr>
          <p:cNvPr id="44" name="Arrow: Right 53">
            <a:extLst>
              <a:ext uri="{FF2B5EF4-FFF2-40B4-BE49-F238E27FC236}">
                <a16:creationId xmlns:a16="http://schemas.microsoft.com/office/drawing/2014/main" id="{735997C5-DAF5-AA4A-BEC4-FCE9168B02D6}"/>
              </a:ext>
            </a:extLst>
          </p:cNvPr>
          <p:cNvSpPr/>
          <p:nvPr/>
        </p:nvSpPr>
        <p:spPr>
          <a:xfrm rot="9073439">
            <a:off x="8107389" y="4986581"/>
            <a:ext cx="568513"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53">
            <a:extLst>
              <a:ext uri="{FF2B5EF4-FFF2-40B4-BE49-F238E27FC236}">
                <a16:creationId xmlns:a16="http://schemas.microsoft.com/office/drawing/2014/main" id="{68C1762E-22F4-C14B-BBF1-A9713A06FE0A}"/>
              </a:ext>
            </a:extLst>
          </p:cNvPr>
          <p:cNvSpPr/>
          <p:nvPr/>
        </p:nvSpPr>
        <p:spPr>
          <a:xfrm rot="21206804">
            <a:off x="8061737" y="5675091"/>
            <a:ext cx="1561846" cy="34280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33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1" y="1165585"/>
            <a:ext cx="12001500" cy="1400383"/>
          </a:xfrm>
          <a:prstGeom prst="rect">
            <a:avLst/>
          </a:prstGeom>
          <a:noFill/>
        </p:spPr>
        <p:txBody>
          <a:bodyPr wrap="square" rtlCol="0">
            <a:spAutoFit/>
          </a:bodyPr>
          <a:lstStyle/>
          <a:p>
            <a:pPr>
              <a:spcBef>
                <a:spcPts val="600"/>
              </a:spcBef>
              <a:spcAft>
                <a:spcPts val="600"/>
              </a:spcAft>
            </a:pPr>
            <a:r>
              <a:rPr lang="en-US" sz="2000" b="1" u="sng" dirty="0">
                <a:solidFill>
                  <a:srgbClr val="FF3300"/>
                </a:solidFill>
              </a:rPr>
              <a:t>Sample records from the pilot project</a:t>
            </a:r>
            <a:r>
              <a:rPr lang="en-US" sz="2000" b="1" dirty="0">
                <a:solidFill>
                  <a:srgbClr val="0E58C4"/>
                </a:solidFill>
              </a:rPr>
              <a:t> clearly demonstrate the enhanced metadata:</a:t>
            </a:r>
          </a:p>
          <a:p>
            <a:br>
              <a:rPr lang="en-US" sz="2000" b="1" dirty="0">
                <a:solidFill>
                  <a:srgbClr val="0E58C4"/>
                </a:solidFill>
              </a:rPr>
            </a:br>
            <a:br>
              <a:rPr lang="en-US" sz="2000" b="1" dirty="0">
                <a:solidFill>
                  <a:schemeClr val="accent5">
                    <a:lumMod val="75000"/>
                  </a:schemeClr>
                </a:solidFill>
              </a:rPr>
            </a:br>
            <a:endParaRPr lang="en-US" sz="2000" b="1" dirty="0">
              <a:solidFill>
                <a:schemeClr val="accent5">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59" y="1804232"/>
            <a:ext cx="6020640" cy="1667108"/>
          </a:xfrm>
          <a:prstGeom prst="rect">
            <a:avLst/>
          </a:prstGeom>
        </p:spPr>
      </p:pic>
      <p:sp>
        <p:nvSpPr>
          <p:cNvPr id="12" name="Slide Number Placeholder 6"/>
          <p:cNvSpPr txBox="1">
            <a:spLocks/>
          </p:cNvSpPr>
          <p:nvPr/>
        </p:nvSpPr>
        <p:spPr>
          <a:xfrm>
            <a:off x="5465231" y="6356353"/>
            <a:ext cx="3926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FF3300"/>
                </a:solidFill>
              </a:rPr>
              <a:t>9</a:t>
            </a:r>
          </a:p>
        </p:txBody>
      </p:sp>
      <p:sp>
        <p:nvSpPr>
          <p:cNvPr id="9" name="Title 1"/>
          <p:cNvSpPr>
            <a:spLocks noGrp="1"/>
          </p:cNvSpPr>
          <p:nvPr>
            <p:ph type="title"/>
          </p:nvPr>
        </p:nvSpPr>
        <p:spPr>
          <a:xfrm>
            <a:off x="507495" y="106772"/>
            <a:ext cx="7770954" cy="798198"/>
          </a:xfrm>
        </p:spPr>
        <p:txBody>
          <a:bodyPr/>
          <a:lstStyle/>
          <a:p>
            <a:r>
              <a:rPr lang="en-US" sz="4000" b="1" dirty="0">
                <a:solidFill>
                  <a:schemeClr val="accent1"/>
                </a:solidFill>
              </a:rPr>
              <a:t>Florida Thesis Project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605" y="2565968"/>
            <a:ext cx="6620799" cy="3505689"/>
          </a:xfrm>
          <a:prstGeom prst="rect">
            <a:avLst/>
          </a:prstGeom>
        </p:spPr>
      </p:pic>
      <p:sp>
        <p:nvSpPr>
          <p:cNvPr id="6" name="Left Bracket 5"/>
          <p:cNvSpPr/>
          <p:nvPr/>
        </p:nvSpPr>
        <p:spPr>
          <a:xfrm>
            <a:off x="6573330" y="3327702"/>
            <a:ext cx="198407" cy="1846053"/>
          </a:xfrm>
          <a:prstGeom prst="leftBracket">
            <a:avLst/>
          </a:prstGeom>
          <a:ln w="38100">
            <a:solidFill>
              <a:srgbClr val="FF3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TextBox 7"/>
          <p:cNvSpPr txBox="1"/>
          <p:nvPr/>
        </p:nvSpPr>
        <p:spPr>
          <a:xfrm>
            <a:off x="1431633" y="3633332"/>
            <a:ext cx="2156604" cy="400110"/>
          </a:xfrm>
          <a:prstGeom prst="rect">
            <a:avLst/>
          </a:prstGeom>
          <a:noFill/>
        </p:spPr>
        <p:txBody>
          <a:bodyPr wrap="square" rtlCol="0">
            <a:spAutoFit/>
          </a:bodyPr>
          <a:lstStyle/>
          <a:p>
            <a:r>
              <a:rPr lang="en-US" sz="2000" b="1" dirty="0">
                <a:solidFill>
                  <a:srgbClr val="0E58C4"/>
                </a:solidFill>
              </a:rPr>
              <a:t>Original Record</a:t>
            </a:r>
          </a:p>
        </p:txBody>
      </p:sp>
      <p:sp>
        <p:nvSpPr>
          <p:cNvPr id="11" name="TextBox 10"/>
          <p:cNvSpPr txBox="1"/>
          <p:nvPr/>
        </p:nvSpPr>
        <p:spPr>
          <a:xfrm>
            <a:off x="7251939" y="1906048"/>
            <a:ext cx="2349261" cy="707886"/>
          </a:xfrm>
          <a:prstGeom prst="rect">
            <a:avLst/>
          </a:prstGeom>
          <a:noFill/>
        </p:spPr>
        <p:txBody>
          <a:bodyPr wrap="square" rtlCol="0">
            <a:spAutoFit/>
          </a:bodyPr>
          <a:lstStyle/>
          <a:p>
            <a:r>
              <a:rPr lang="en-US" sz="2000" b="1" dirty="0">
                <a:solidFill>
                  <a:srgbClr val="0E58C4"/>
                </a:solidFill>
              </a:rPr>
              <a:t>Semantically Enhanced Record</a:t>
            </a:r>
          </a:p>
        </p:txBody>
      </p:sp>
      <p:sp>
        <p:nvSpPr>
          <p:cNvPr id="13" name="Left Arrow 12"/>
          <p:cNvSpPr/>
          <p:nvPr/>
        </p:nvSpPr>
        <p:spPr>
          <a:xfrm rot="4461350">
            <a:off x="3368339" y="3469216"/>
            <a:ext cx="841002" cy="4419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Left Arrow 13"/>
          <p:cNvSpPr/>
          <p:nvPr/>
        </p:nvSpPr>
        <p:spPr>
          <a:xfrm rot="17493202">
            <a:off x="9421208" y="1975214"/>
            <a:ext cx="841002" cy="4419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27</a:t>
            </a:fld>
            <a:endParaRPr lang="en-US" dirty="0"/>
          </a:p>
        </p:txBody>
      </p:sp>
    </p:spTree>
    <p:extLst>
      <p:ext uri="{BB962C8B-B14F-4D97-AF65-F5344CB8AC3E}">
        <p14:creationId xmlns:p14="http://schemas.microsoft.com/office/powerpoint/2010/main" val="1802694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b="23189"/>
          <a:stretch/>
        </p:blipFill>
        <p:spPr>
          <a:xfrm>
            <a:off x="8718943" y="4258062"/>
            <a:ext cx="3086747" cy="2209800"/>
          </a:xfrm>
          <a:prstGeom prst="rect">
            <a:avLst/>
          </a:prstGeom>
        </p:spPr>
      </p:pic>
      <p:sp>
        <p:nvSpPr>
          <p:cNvPr id="2" name="Flowchart: Magnetic Disk 1"/>
          <p:cNvSpPr/>
          <p:nvPr/>
        </p:nvSpPr>
        <p:spPr>
          <a:xfrm>
            <a:off x="448564" y="1702294"/>
            <a:ext cx="1719619" cy="1152144"/>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Rectangle 2"/>
          <p:cNvSpPr/>
          <p:nvPr/>
        </p:nvSpPr>
        <p:spPr>
          <a:xfrm>
            <a:off x="274321" y="1580882"/>
            <a:ext cx="3390113" cy="4195046"/>
          </a:xfrm>
          <a:prstGeom prst="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Magnetic Disk 3"/>
          <p:cNvSpPr/>
          <p:nvPr/>
        </p:nvSpPr>
        <p:spPr>
          <a:xfrm>
            <a:off x="1827001" y="2353353"/>
            <a:ext cx="1719619" cy="1152144"/>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Flowchart: Magnetic Disk 4"/>
          <p:cNvSpPr/>
          <p:nvPr/>
        </p:nvSpPr>
        <p:spPr>
          <a:xfrm>
            <a:off x="448564" y="3058090"/>
            <a:ext cx="1719619" cy="1152144"/>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Flowchart: Magnetic Disk 5"/>
          <p:cNvSpPr/>
          <p:nvPr/>
        </p:nvSpPr>
        <p:spPr>
          <a:xfrm>
            <a:off x="1724849" y="3739086"/>
            <a:ext cx="1719619" cy="1152144"/>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Flowchart: Magnetic Disk 6"/>
          <p:cNvSpPr/>
          <p:nvPr/>
        </p:nvSpPr>
        <p:spPr>
          <a:xfrm>
            <a:off x="432089" y="4413886"/>
            <a:ext cx="1719619" cy="115214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65760" y="749733"/>
            <a:ext cx="3042451" cy="646331"/>
          </a:xfrm>
          <a:prstGeom prst="rect">
            <a:avLst/>
          </a:prstGeom>
          <a:noFill/>
        </p:spPr>
        <p:txBody>
          <a:bodyPr wrap="square" rtlCol="0">
            <a:spAutoFit/>
          </a:bodyPr>
          <a:lstStyle/>
          <a:p>
            <a:pPr algn="ctr"/>
            <a:r>
              <a:rPr lang="en-US" b="1" dirty="0">
                <a:solidFill>
                  <a:schemeClr val="bg2">
                    <a:lumMod val="50000"/>
                  </a:schemeClr>
                </a:solidFill>
              </a:rPr>
              <a:t>University of Florida</a:t>
            </a:r>
          </a:p>
          <a:p>
            <a:pPr algn="ctr"/>
            <a:r>
              <a:rPr lang="en-US" b="1" dirty="0">
                <a:solidFill>
                  <a:schemeClr val="bg2">
                    <a:lumMod val="50000"/>
                  </a:schemeClr>
                </a:solidFill>
              </a:rPr>
              <a:t>Digital Collections</a:t>
            </a:r>
          </a:p>
        </p:txBody>
      </p:sp>
      <p:sp>
        <p:nvSpPr>
          <p:cNvPr id="11" name="TextBox 10"/>
          <p:cNvSpPr txBox="1"/>
          <p:nvPr/>
        </p:nvSpPr>
        <p:spPr>
          <a:xfrm>
            <a:off x="3700710" y="1105609"/>
            <a:ext cx="2315935" cy="923330"/>
          </a:xfrm>
          <a:prstGeom prst="rect">
            <a:avLst/>
          </a:prstGeom>
          <a:noFill/>
        </p:spPr>
        <p:txBody>
          <a:bodyPr wrap="square" rtlCol="0">
            <a:spAutoFit/>
          </a:bodyPr>
          <a:lstStyle/>
          <a:p>
            <a:pPr algn="ctr"/>
            <a:r>
              <a:rPr lang="en-US" b="1" dirty="0">
                <a:solidFill>
                  <a:schemeClr val="bg2">
                    <a:lumMod val="50000"/>
                  </a:schemeClr>
                </a:solidFill>
              </a:rPr>
              <a:t>XML Records &amp; Full Text Exported from UFDC for Analysis</a:t>
            </a:r>
          </a:p>
        </p:txBody>
      </p:sp>
      <p:sp>
        <p:nvSpPr>
          <p:cNvPr id="12" name="Right Arrow 11"/>
          <p:cNvSpPr/>
          <p:nvPr/>
        </p:nvSpPr>
        <p:spPr>
          <a:xfrm rot="2700000">
            <a:off x="8321935" y="3223431"/>
            <a:ext cx="1263016"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8441789" y="2288589"/>
            <a:ext cx="1866180"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Alternate Process 14"/>
          <p:cNvSpPr/>
          <p:nvPr/>
        </p:nvSpPr>
        <p:spPr>
          <a:xfrm>
            <a:off x="6118860" y="1847090"/>
            <a:ext cx="2075688" cy="139071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3992" y="969676"/>
            <a:ext cx="725424" cy="725424"/>
          </a:xfrm>
          <a:prstGeom prst="rect">
            <a:avLst/>
          </a:prstGeom>
        </p:spPr>
      </p:pic>
      <p:sp>
        <p:nvSpPr>
          <p:cNvPr id="17" name="TextBox 16"/>
          <p:cNvSpPr txBox="1"/>
          <p:nvPr/>
        </p:nvSpPr>
        <p:spPr>
          <a:xfrm>
            <a:off x="6286500" y="1847090"/>
            <a:ext cx="1685925" cy="1323439"/>
          </a:xfrm>
          <a:prstGeom prst="rect">
            <a:avLst/>
          </a:prstGeom>
          <a:noFill/>
        </p:spPr>
        <p:txBody>
          <a:bodyPr wrap="square" rtlCol="0">
            <a:spAutoFit/>
          </a:bodyPr>
          <a:lstStyle/>
          <a:p>
            <a:pPr algn="ctr"/>
            <a:r>
              <a:rPr lang="en-US" sz="3200" dirty="0">
                <a:solidFill>
                  <a:schemeClr val="bg1"/>
                </a:solidFill>
              </a:rPr>
              <a:t>XIS</a:t>
            </a:r>
          </a:p>
          <a:p>
            <a:pPr algn="ctr"/>
            <a:r>
              <a:rPr lang="en-US" sz="2400" dirty="0">
                <a:solidFill>
                  <a:schemeClr val="bg1"/>
                </a:solidFill>
              </a:rPr>
              <a:t>XML CMS System</a:t>
            </a:r>
          </a:p>
        </p:txBody>
      </p:sp>
      <p:sp>
        <p:nvSpPr>
          <p:cNvPr id="18" name="TextBox 17"/>
          <p:cNvSpPr txBox="1"/>
          <p:nvPr/>
        </p:nvSpPr>
        <p:spPr>
          <a:xfrm>
            <a:off x="8264925" y="1411035"/>
            <a:ext cx="2384052" cy="646331"/>
          </a:xfrm>
          <a:prstGeom prst="rect">
            <a:avLst/>
          </a:prstGeom>
          <a:noFill/>
        </p:spPr>
        <p:txBody>
          <a:bodyPr wrap="square" rtlCol="0">
            <a:spAutoFit/>
          </a:bodyPr>
          <a:lstStyle/>
          <a:p>
            <a:pPr algn="ctr"/>
            <a:r>
              <a:rPr lang="en-US" b="1" dirty="0">
                <a:solidFill>
                  <a:schemeClr val="bg2">
                    <a:lumMod val="50000"/>
                  </a:schemeClr>
                </a:solidFill>
              </a:rPr>
              <a:t>MARC Records Exported from XML</a:t>
            </a:r>
          </a:p>
        </p:txBody>
      </p:sp>
      <p:sp>
        <p:nvSpPr>
          <p:cNvPr id="19" name="TextBox 18"/>
          <p:cNvSpPr txBox="1"/>
          <p:nvPr/>
        </p:nvSpPr>
        <p:spPr>
          <a:xfrm>
            <a:off x="9247555" y="3848853"/>
            <a:ext cx="2901205" cy="369332"/>
          </a:xfrm>
          <a:prstGeom prst="rect">
            <a:avLst/>
          </a:prstGeom>
          <a:noFill/>
        </p:spPr>
        <p:txBody>
          <a:bodyPr wrap="square" rtlCol="0">
            <a:spAutoFit/>
          </a:bodyPr>
          <a:lstStyle/>
          <a:p>
            <a:pPr algn="ctr"/>
            <a:r>
              <a:rPr lang="en-US" b="1" dirty="0">
                <a:solidFill>
                  <a:schemeClr val="bg2">
                    <a:lumMod val="50000"/>
                  </a:schemeClr>
                </a:solidFill>
              </a:rPr>
              <a:t>XIS Staff Review Panel</a:t>
            </a:r>
          </a:p>
        </p:txBody>
      </p:sp>
      <p:sp>
        <p:nvSpPr>
          <p:cNvPr id="10" name="Right Arrow 9"/>
          <p:cNvSpPr/>
          <p:nvPr/>
        </p:nvSpPr>
        <p:spPr>
          <a:xfrm>
            <a:off x="3861747" y="2219802"/>
            <a:ext cx="2146059"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rotWithShape="1">
          <a:blip r:embed="rId3"/>
          <a:srcRect b="23189"/>
          <a:stretch/>
        </p:blipFill>
        <p:spPr>
          <a:xfrm>
            <a:off x="9062013" y="4505114"/>
            <a:ext cx="3086747" cy="2209800"/>
          </a:xfrm>
          <a:prstGeom prst="rect">
            <a:avLst/>
          </a:prstGeom>
        </p:spPr>
      </p:pic>
      <p:sp>
        <p:nvSpPr>
          <p:cNvPr id="23" name="Flowchart: Magnetic Disk 22"/>
          <p:cNvSpPr/>
          <p:nvPr/>
        </p:nvSpPr>
        <p:spPr>
          <a:xfrm>
            <a:off x="6275100" y="4591625"/>
            <a:ext cx="1719619" cy="1152144"/>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4" name="Right Arrow 23"/>
          <p:cNvSpPr/>
          <p:nvPr/>
        </p:nvSpPr>
        <p:spPr>
          <a:xfrm rot="5400000">
            <a:off x="6611290" y="3735092"/>
            <a:ext cx="1155620"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003790" y="3304053"/>
            <a:ext cx="1885031" cy="923330"/>
          </a:xfrm>
          <a:prstGeom prst="rect">
            <a:avLst/>
          </a:prstGeom>
          <a:noFill/>
        </p:spPr>
        <p:txBody>
          <a:bodyPr wrap="square" rtlCol="0">
            <a:spAutoFit/>
          </a:bodyPr>
          <a:lstStyle/>
          <a:p>
            <a:pPr algn="ctr"/>
            <a:r>
              <a:rPr lang="en-US" b="1" dirty="0">
                <a:solidFill>
                  <a:schemeClr val="bg2">
                    <a:lumMod val="50000"/>
                  </a:schemeClr>
                </a:solidFill>
              </a:rPr>
              <a:t>Enhanced Metadata Added to UFDC Records</a:t>
            </a:r>
          </a:p>
        </p:txBody>
      </p:sp>
      <p:sp>
        <p:nvSpPr>
          <p:cNvPr id="26" name="Right Arrow 25"/>
          <p:cNvSpPr/>
          <p:nvPr/>
        </p:nvSpPr>
        <p:spPr>
          <a:xfrm rot="10800000">
            <a:off x="3867912" y="4948682"/>
            <a:ext cx="1856232"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732478" y="5459298"/>
            <a:ext cx="2542623" cy="646331"/>
          </a:xfrm>
          <a:prstGeom prst="rect">
            <a:avLst/>
          </a:prstGeom>
          <a:noFill/>
        </p:spPr>
        <p:txBody>
          <a:bodyPr wrap="square" rtlCol="0">
            <a:spAutoFit/>
          </a:bodyPr>
          <a:lstStyle/>
          <a:p>
            <a:pPr algn="ctr"/>
            <a:r>
              <a:rPr lang="en-US" b="1" dirty="0">
                <a:solidFill>
                  <a:schemeClr val="bg2">
                    <a:lumMod val="50000"/>
                  </a:schemeClr>
                </a:solidFill>
              </a:rPr>
              <a:t>Updated Records Returned to UFDC</a:t>
            </a:r>
          </a:p>
        </p:txBody>
      </p:sp>
      <p:sp>
        <p:nvSpPr>
          <p:cNvPr id="8" name="TextBox 7"/>
          <p:cNvSpPr txBox="1"/>
          <p:nvPr/>
        </p:nvSpPr>
        <p:spPr>
          <a:xfrm>
            <a:off x="620913" y="2173128"/>
            <a:ext cx="1195215" cy="461665"/>
          </a:xfrm>
          <a:prstGeom prst="rect">
            <a:avLst/>
          </a:prstGeom>
          <a:noFill/>
        </p:spPr>
        <p:txBody>
          <a:bodyPr wrap="square" rtlCol="0">
            <a:spAutoFit/>
          </a:bodyPr>
          <a:lstStyle/>
          <a:p>
            <a:r>
              <a:rPr lang="en-US" sz="1200" b="1" dirty="0">
                <a:solidFill>
                  <a:schemeClr val="bg1"/>
                </a:solidFill>
              </a:rPr>
              <a:t>UF Theses &amp; Dissertations</a:t>
            </a:r>
          </a:p>
        </p:txBody>
      </p:sp>
      <p:sp>
        <p:nvSpPr>
          <p:cNvPr id="30" name="TextBox 29"/>
          <p:cNvSpPr txBox="1"/>
          <p:nvPr/>
        </p:nvSpPr>
        <p:spPr>
          <a:xfrm>
            <a:off x="1999349" y="2768457"/>
            <a:ext cx="1558147" cy="461665"/>
          </a:xfrm>
          <a:prstGeom prst="rect">
            <a:avLst/>
          </a:prstGeom>
          <a:noFill/>
        </p:spPr>
        <p:txBody>
          <a:bodyPr wrap="square" rtlCol="0">
            <a:spAutoFit/>
          </a:bodyPr>
          <a:lstStyle/>
          <a:p>
            <a:r>
              <a:rPr lang="en-US" sz="1200" b="1" dirty="0">
                <a:solidFill>
                  <a:schemeClr val="bg1"/>
                </a:solidFill>
              </a:rPr>
              <a:t>Digital Library of the Caribbean</a:t>
            </a:r>
          </a:p>
        </p:txBody>
      </p:sp>
      <p:sp>
        <p:nvSpPr>
          <p:cNvPr id="34" name="TextBox 33"/>
          <p:cNvSpPr txBox="1"/>
          <p:nvPr/>
        </p:nvSpPr>
        <p:spPr>
          <a:xfrm>
            <a:off x="566508" y="3546465"/>
            <a:ext cx="1417677" cy="461665"/>
          </a:xfrm>
          <a:prstGeom prst="rect">
            <a:avLst/>
          </a:prstGeom>
          <a:noFill/>
        </p:spPr>
        <p:txBody>
          <a:bodyPr wrap="square" rtlCol="0">
            <a:spAutoFit/>
          </a:bodyPr>
          <a:lstStyle/>
          <a:p>
            <a:r>
              <a:rPr lang="en-US" sz="1200" b="1" dirty="0">
                <a:solidFill>
                  <a:schemeClr val="bg1"/>
                </a:solidFill>
              </a:rPr>
              <a:t>Portal of Florida History</a:t>
            </a:r>
          </a:p>
        </p:txBody>
      </p:sp>
      <p:sp>
        <p:nvSpPr>
          <p:cNvPr id="35" name="TextBox 34"/>
          <p:cNvSpPr txBox="1"/>
          <p:nvPr/>
        </p:nvSpPr>
        <p:spPr>
          <a:xfrm>
            <a:off x="2063229" y="4164223"/>
            <a:ext cx="1516316" cy="461665"/>
          </a:xfrm>
          <a:prstGeom prst="rect">
            <a:avLst/>
          </a:prstGeom>
          <a:noFill/>
        </p:spPr>
        <p:txBody>
          <a:bodyPr wrap="square" rtlCol="0">
            <a:spAutoFit/>
          </a:bodyPr>
          <a:lstStyle/>
          <a:p>
            <a:r>
              <a:rPr lang="en-US" sz="1200" b="1" dirty="0">
                <a:solidFill>
                  <a:schemeClr val="bg1"/>
                </a:solidFill>
              </a:rPr>
              <a:t>Cuban Heritage Collection</a:t>
            </a:r>
          </a:p>
        </p:txBody>
      </p:sp>
      <p:sp>
        <p:nvSpPr>
          <p:cNvPr id="36" name="TextBox 35"/>
          <p:cNvSpPr txBox="1"/>
          <p:nvPr/>
        </p:nvSpPr>
        <p:spPr>
          <a:xfrm>
            <a:off x="887087" y="4989960"/>
            <a:ext cx="1026733" cy="276999"/>
          </a:xfrm>
          <a:prstGeom prst="rect">
            <a:avLst/>
          </a:prstGeom>
          <a:noFill/>
        </p:spPr>
        <p:txBody>
          <a:bodyPr wrap="square" rtlCol="0">
            <a:spAutoFit/>
          </a:bodyPr>
          <a:lstStyle/>
          <a:p>
            <a:r>
              <a:rPr lang="en-US" sz="1200" b="1" dirty="0">
                <a:solidFill>
                  <a:schemeClr val="bg1"/>
                </a:solidFill>
              </a:rPr>
              <a:t>IR@UF</a:t>
            </a:r>
          </a:p>
        </p:txBody>
      </p:sp>
      <p:sp>
        <p:nvSpPr>
          <p:cNvPr id="37" name="Title 1"/>
          <p:cNvSpPr txBox="1">
            <a:spLocks/>
          </p:cNvSpPr>
          <p:nvPr/>
        </p:nvSpPr>
        <p:spPr>
          <a:xfrm>
            <a:off x="732368" y="107578"/>
            <a:ext cx="10723035" cy="908695"/>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000" b="1" dirty="0">
                <a:solidFill>
                  <a:srgbClr val="FF3300"/>
                </a:solidFill>
              </a:rPr>
              <a:t>Florida Thesis Project</a:t>
            </a:r>
          </a:p>
        </p:txBody>
      </p:sp>
      <p:sp>
        <p:nvSpPr>
          <p:cNvPr id="38" name="TextBox 37"/>
          <p:cNvSpPr txBox="1"/>
          <p:nvPr/>
        </p:nvSpPr>
        <p:spPr>
          <a:xfrm>
            <a:off x="6398751" y="5082380"/>
            <a:ext cx="1558147" cy="461665"/>
          </a:xfrm>
          <a:prstGeom prst="rect">
            <a:avLst/>
          </a:prstGeom>
          <a:noFill/>
        </p:spPr>
        <p:txBody>
          <a:bodyPr wrap="square" rtlCol="0">
            <a:spAutoFit/>
          </a:bodyPr>
          <a:lstStyle/>
          <a:p>
            <a:r>
              <a:rPr lang="en-US" sz="1200" b="1" dirty="0">
                <a:solidFill>
                  <a:schemeClr val="bg1"/>
                </a:solidFill>
              </a:rPr>
              <a:t>XIS Repository of Updated Records </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385" y="2278366"/>
            <a:ext cx="1238251" cy="571500"/>
          </a:xfrm>
          <a:prstGeom prst="rect">
            <a:avLst/>
          </a:prstGeom>
        </p:spPr>
      </p:pic>
      <p:sp>
        <p:nvSpPr>
          <p:cNvPr id="21" name="Slide Number Placeholder 20"/>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28</a:t>
            </a:fld>
            <a:endParaRPr lang="en-US" dirty="0"/>
          </a:p>
        </p:txBody>
      </p:sp>
      <p:sp>
        <p:nvSpPr>
          <p:cNvPr id="39" name="Slide Number Placeholder 5"/>
          <p:cNvSpPr txBox="1">
            <a:spLocks/>
          </p:cNvSpPr>
          <p:nvPr/>
        </p:nvSpPr>
        <p:spPr>
          <a:xfrm>
            <a:off x="5796276" y="6373795"/>
            <a:ext cx="47882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FF3300"/>
                </a:solidFill>
              </a:rPr>
              <a:t>10</a:t>
            </a:r>
          </a:p>
        </p:txBody>
      </p:sp>
    </p:spTree>
    <p:extLst>
      <p:ext uri="{BB962C8B-B14F-4D97-AF65-F5344CB8AC3E}">
        <p14:creationId xmlns:p14="http://schemas.microsoft.com/office/powerpoint/2010/main" val="366908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1"/>
          <p:cNvSpPr/>
          <p:nvPr/>
        </p:nvSpPr>
        <p:spPr>
          <a:xfrm>
            <a:off x="9419581" y="1146107"/>
            <a:ext cx="942936" cy="624632"/>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Rectangle 2"/>
          <p:cNvSpPr/>
          <p:nvPr/>
        </p:nvSpPr>
        <p:spPr>
          <a:xfrm>
            <a:off x="9181808" y="1053086"/>
            <a:ext cx="1972401" cy="2292305"/>
          </a:xfrm>
          <a:prstGeom prst="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Magnetic Disk 3"/>
          <p:cNvSpPr/>
          <p:nvPr/>
        </p:nvSpPr>
        <p:spPr>
          <a:xfrm>
            <a:off x="10082219" y="1459430"/>
            <a:ext cx="942936" cy="624632"/>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Flowchart: Magnetic Disk 4"/>
          <p:cNvSpPr/>
          <p:nvPr/>
        </p:nvSpPr>
        <p:spPr>
          <a:xfrm>
            <a:off x="9352511" y="1847967"/>
            <a:ext cx="942936" cy="624632"/>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Flowchart: Magnetic Disk 5"/>
          <p:cNvSpPr/>
          <p:nvPr/>
        </p:nvSpPr>
        <p:spPr>
          <a:xfrm>
            <a:off x="10073843" y="2260617"/>
            <a:ext cx="942936" cy="624632"/>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Flowchart: Magnetic Disk 6"/>
          <p:cNvSpPr/>
          <p:nvPr/>
        </p:nvSpPr>
        <p:spPr>
          <a:xfrm>
            <a:off x="9338581" y="2585482"/>
            <a:ext cx="942936" cy="6246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596517" y="3458273"/>
            <a:ext cx="2858887" cy="646331"/>
          </a:xfrm>
          <a:prstGeom prst="rect">
            <a:avLst/>
          </a:prstGeom>
          <a:noFill/>
        </p:spPr>
        <p:txBody>
          <a:bodyPr wrap="square" rtlCol="0">
            <a:spAutoFit/>
          </a:bodyPr>
          <a:lstStyle/>
          <a:p>
            <a:pPr algn="ctr"/>
            <a:r>
              <a:rPr lang="en-US" b="1" dirty="0">
                <a:solidFill>
                  <a:schemeClr val="bg2">
                    <a:lumMod val="50000"/>
                  </a:schemeClr>
                </a:solidFill>
              </a:rPr>
              <a:t>XML Records Exported from XIS to UFDC/dLOC</a:t>
            </a:r>
          </a:p>
        </p:txBody>
      </p:sp>
      <p:sp>
        <p:nvSpPr>
          <p:cNvPr id="11" name="TextBox 10"/>
          <p:cNvSpPr txBox="1"/>
          <p:nvPr/>
        </p:nvSpPr>
        <p:spPr>
          <a:xfrm>
            <a:off x="2540732" y="732473"/>
            <a:ext cx="6485265" cy="584775"/>
          </a:xfrm>
          <a:prstGeom prst="rect">
            <a:avLst/>
          </a:prstGeom>
          <a:noFill/>
        </p:spPr>
        <p:txBody>
          <a:bodyPr wrap="square" rtlCol="0">
            <a:spAutoFit/>
          </a:bodyPr>
          <a:lstStyle/>
          <a:p>
            <a:pPr algn="ctr"/>
            <a:r>
              <a:rPr lang="en-US" sz="3200" b="1" dirty="0">
                <a:solidFill>
                  <a:srgbClr val="FF3300"/>
                </a:solidFill>
                <a:latin typeface="+mj-lt"/>
                <a:ea typeface="+mj-ea"/>
                <a:cs typeface="+mj-cs"/>
              </a:rPr>
              <a:t>All Records Created in XIS</a:t>
            </a:r>
          </a:p>
        </p:txBody>
      </p:sp>
      <p:sp>
        <p:nvSpPr>
          <p:cNvPr id="12" name="Right Arrow 11"/>
          <p:cNvSpPr/>
          <p:nvPr/>
        </p:nvSpPr>
        <p:spPr>
          <a:xfrm rot="10800000">
            <a:off x="2950235" y="5017103"/>
            <a:ext cx="1893156"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Alternate Process 14"/>
          <p:cNvSpPr/>
          <p:nvPr/>
        </p:nvSpPr>
        <p:spPr>
          <a:xfrm>
            <a:off x="5213751" y="1906683"/>
            <a:ext cx="2075688" cy="139071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939" y="1595538"/>
            <a:ext cx="725424" cy="725424"/>
          </a:xfrm>
          <a:prstGeom prst="rect">
            <a:avLst/>
          </a:prstGeom>
        </p:spPr>
      </p:pic>
      <p:sp>
        <p:nvSpPr>
          <p:cNvPr id="17" name="TextBox 16"/>
          <p:cNvSpPr txBox="1"/>
          <p:nvPr/>
        </p:nvSpPr>
        <p:spPr>
          <a:xfrm>
            <a:off x="5381391" y="1906683"/>
            <a:ext cx="1685925" cy="1323439"/>
          </a:xfrm>
          <a:prstGeom prst="rect">
            <a:avLst/>
          </a:prstGeom>
          <a:noFill/>
        </p:spPr>
        <p:txBody>
          <a:bodyPr wrap="square" rtlCol="0">
            <a:spAutoFit/>
          </a:bodyPr>
          <a:lstStyle/>
          <a:p>
            <a:pPr algn="ctr"/>
            <a:r>
              <a:rPr lang="en-US" sz="3200" dirty="0">
                <a:solidFill>
                  <a:schemeClr val="bg1"/>
                </a:solidFill>
              </a:rPr>
              <a:t>XIS</a:t>
            </a:r>
          </a:p>
          <a:p>
            <a:pPr algn="ctr"/>
            <a:r>
              <a:rPr lang="en-US" sz="2400" dirty="0">
                <a:solidFill>
                  <a:schemeClr val="bg1"/>
                </a:solidFill>
              </a:rPr>
              <a:t>XML CMS System</a:t>
            </a:r>
          </a:p>
        </p:txBody>
      </p:sp>
      <p:sp>
        <p:nvSpPr>
          <p:cNvPr id="18" name="TextBox 17"/>
          <p:cNvSpPr txBox="1"/>
          <p:nvPr/>
        </p:nvSpPr>
        <p:spPr>
          <a:xfrm>
            <a:off x="213719" y="4247503"/>
            <a:ext cx="3175527" cy="646331"/>
          </a:xfrm>
          <a:prstGeom prst="rect">
            <a:avLst/>
          </a:prstGeom>
          <a:noFill/>
        </p:spPr>
        <p:txBody>
          <a:bodyPr wrap="square" rtlCol="0">
            <a:spAutoFit/>
          </a:bodyPr>
          <a:lstStyle/>
          <a:p>
            <a:pPr algn="ctr"/>
            <a:r>
              <a:rPr lang="en-US" b="1" dirty="0">
                <a:solidFill>
                  <a:schemeClr val="bg2">
                    <a:lumMod val="50000"/>
                  </a:schemeClr>
                </a:solidFill>
              </a:rPr>
              <a:t>MARC Records Exported from XIS to OCLC </a:t>
            </a:r>
          </a:p>
        </p:txBody>
      </p:sp>
      <p:sp>
        <p:nvSpPr>
          <p:cNvPr id="19" name="TextBox 18"/>
          <p:cNvSpPr txBox="1"/>
          <p:nvPr/>
        </p:nvSpPr>
        <p:spPr>
          <a:xfrm>
            <a:off x="772471" y="1866629"/>
            <a:ext cx="2901205" cy="369332"/>
          </a:xfrm>
          <a:prstGeom prst="rect">
            <a:avLst/>
          </a:prstGeom>
          <a:noFill/>
        </p:spPr>
        <p:txBody>
          <a:bodyPr wrap="square" rtlCol="0">
            <a:spAutoFit/>
          </a:bodyPr>
          <a:lstStyle/>
          <a:p>
            <a:pPr algn="ctr"/>
            <a:r>
              <a:rPr lang="en-US" b="1" dirty="0">
                <a:solidFill>
                  <a:schemeClr val="bg2">
                    <a:lumMod val="50000"/>
                  </a:schemeClr>
                </a:solidFill>
              </a:rPr>
              <a:t>XIS Data Input Panel</a:t>
            </a:r>
          </a:p>
        </p:txBody>
      </p:sp>
      <p:sp>
        <p:nvSpPr>
          <p:cNvPr id="23" name="Flowchart: Magnetic Disk 22"/>
          <p:cNvSpPr/>
          <p:nvPr/>
        </p:nvSpPr>
        <p:spPr>
          <a:xfrm>
            <a:off x="5369989" y="4651218"/>
            <a:ext cx="1719619" cy="1152144"/>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4" name="Right Arrow 23"/>
          <p:cNvSpPr/>
          <p:nvPr/>
        </p:nvSpPr>
        <p:spPr>
          <a:xfrm rot="5400000">
            <a:off x="5706181" y="3794684"/>
            <a:ext cx="1155620"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rot="21122112">
            <a:off x="7259125" y="4728629"/>
            <a:ext cx="1123611"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1"/>
          <p:cNvSpPr txBox="1">
            <a:spLocks/>
          </p:cNvSpPr>
          <p:nvPr/>
        </p:nvSpPr>
        <p:spPr>
          <a:xfrm>
            <a:off x="732368" y="107578"/>
            <a:ext cx="10723035" cy="908695"/>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000" b="1" dirty="0">
                <a:solidFill>
                  <a:srgbClr val="FF3300"/>
                </a:solidFill>
              </a:rPr>
              <a:t>Planned Florida Record Creation</a:t>
            </a:r>
          </a:p>
        </p:txBody>
      </p:sp>
      <p:sp>
        <p:nvSpPr>
          <p:cNvPr id="38" name="TextBox 37"/>
          <p:cNvSpPr txBox="1"/>
          <p:nvPr/>
        </p:nvSpPr>
        <p:spPr>
          <a:xfrm>
            <a:off x="5493641" y="5141973"/>
            <a:ext cx="1558147" cy="461665"/>
          </a:xfrm>
          <a:prstGeom prst="rect">
            <a:avLst/>
          </a:prstGeom>
          <a:noFill/>
        </p:spPr>
        <p:txBody>
          <a:bodyPr wrap="square" rtlCol="0">
            <a:spAutoFit/>
          </a:bodyPr>
          <a:lstStyle/>
          <a:p>
            <a:r>
              <a:rPr lang="en-US" sz="1200" b="1" dirty="0">
                <a:solidFill>
                  <a:schemeClr val="bg1"/>
                </a:solidFill>
              </a:rPr>
              <a:t>XIS Repository of UF Records </a:t>
            </a:r>
          </a:p>
        </p:txBody>
      </p:sp>
      <p:pic>
        <p:nvPicPr>
          <p:cNvPr id="33" name="Picture 32"/>
          <p:cNvPicPr>
            <a:picLocks noChangeAspect="1"/>
          </p:cNvPicPr>
          <p:nvPr/>
        </p:nvPicPr>
        <p:blipFill rotWithShape="1">
          <a:blip r:embed="rId4"/>
          <a:srcRect r="53901" b="72055"/>
          <a:stretch/>
        </p:blipFill>
        <p:spPr>
          <a:xfrm>
            <a:off x="247927" y="2227549"/>
            <a:ext cx="4507703" cy="1510061"/>
          </a:xfrm>
          <a:prstGeom prst="rect">
            <a:avLst/>
          </a:prstGeom>
        </p:spPr>
      </p:pic>
      <p:sp>
        <p:nvSpPr>
          <p:cNvPr id="39" name="TextBox 38"/>
          <p:cNvSpPr txBox="1"/>
          <p:nvPr/>
        </p:nvSpPr>
        <p:spPr>
          <a:xfrm>
            <a:off x="7289439" y="5372015"/>
            <a:ext cx="4596527" cy="646331"/>
          </a:xfrm>
          <a:prstGeom prst="rect">
            <a:avLst/>
          </a:prstGeom>
          <a:noFill/>
        </p:spPr>
        <p:txBody>
          <a:bodyPr wrap="square" rtlCol="0">
            <a:spAutoFit/>
          </a:bodyPr>
          <a:lstStyle/>
          <a:p>
            <a:pPr algn="ctr"/>
            <a:r>
              <a:rPr lang="en-US" b="1" dirty="0">
                <a:solidFill>
                  <a:schemeClr val="bg2">
                    <a:lumMod val="50000"/>
                  </a:schemeClr>
                </a:solidFill>
              </a:rPr>
              <a:t>MARC Records Exported from XIS to the UF Libraries OPAC/Discovery Service</a:t>
            </a:r>
          </a:p>
        </p:txBody>
      </p:sp>
      <p:sp>
        <p:nvSpPr>
          <p:cNvPr id="40" name="Right Arrow 39"/>
          <p:cNvSpPr/>
          <p:nvPr/>
        </p:nvSpPr>
        <p:spPr>
          <a:xfrm>
            <a:off x="3629363" y="1646411"/>
            <a:ext cx="1123611"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600" y="5123679"/>
            <a:ext cx="1238251" cy="571500"/>
          </a:xfrm>
          <a:prstGeom prst="rect">
            <a:avLst/>
          </a:prstGeom>
        </p:spPr>
      </p:pic>
      <p:sp>
        <p:nvSpPr>
          <p:cNvPr id="45" name="Rectangle 44"/>
          <p:cNvSpPr/>
          <p:nvPr/>
        </p:nvSpPr>
        <p:spPr>
          <a:xfrm>
            <a:off x="8648776" y="4300208"/>
            <a:ext cx="2588561" cy="924231"/>
          </a:xfrm>
          <a:prstGeom prst="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48775" y="4447785"/>
            <a:ext cx="2683792" cy="646331"/>
          </a:xfrm>
          <a:prstGeom prst="rect">
            <a:avLst/>
          </a:prstGeom>
        </p:spPr>
        <p:txBody>
          <a:bodyPr wrap="square">
            <a:spAutoFit/>
          </a:bodyPr>
          <a:lstStyle/>
          <a:p>
            <a:pPr algn="ctr"/>
            <a:r>
              <a:rPr lang="en-US" b="1" dirty="0">
                <a:solidFill>
                  <a:schemeClr val="bg2">
                    <a:lumMod val="50000"/>
                  </a:schemeClr>
                </a:solidFill>
              </a:rPr>
              <a:t>UF Libraries OPAC/ Discovery Service</a:t>
            </a:r>
          </a:p>
        </p:txBody>
      </p:sp>
      <p:sp>
        <p:nvSpPr>
          <p:cNvPr id="46" name="Right Arrow 45"/>
          <p:cNvSpPr/>
          <p:nvPr/>
        </p:nvSpPr>
        <p:spPr>
          <a:xfrm rot="19037446">
            <a:off x="6856951" y="3806974"/>
            <a:ext cx="1671032" cy="44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326243" y="1713449"/>
            <a:ext cx="659741" cy="276999"/>
          </a:xfrm>
          <a:prstGeom prst="rect">
            <a:avLst/>
          </a:prstGeom>
          <a:noFill/>
        </p:spPr>
        <p:txBody>
          <a:bodyPr wrap="square" rtlCol="0">
            <a:spAutoFit/>
          </a:bodyPr>
          <a:lstStyle/>
          <a:p>
            <a:r>
              <a:rPr lang="en-US" sz="1200" dirty="0">
                <a:solidFill>
                  <a:schemeClr val="bg1"/>
                </a:solidFill>
              </a:rPr>
              <a:t>UFDC</a:t>
            </a:r>
          </a:p>
        </p:txBody>
      </p:sp>
      <p:sp>
        <p:nvSpPr>
          <p:cNvPr id="47" name="TextBox 46"/>
          <p:cNvSpPr txBox="1"/>
          <p:nvPr/>
        </p:nvSpPr>
        <p:spPr>
          <a:xfrm>
            <a:off x="9541074" y="2098774"/>
            <a:ext cx="659741" cy="276999"/>
          </a:xfrm>
          <a:prstGeom prst="rect">
            <a:avLst/>
          </a:prstGeom>
          <a:noFill/>
        </p:spPr>
        <p:txBody>
          <a:bodyPr wrap="square" rtlCol="0">
            <a:spAutoFit/>
          </a:bodyPr>
          <a:lstStyle/>
          <a:p>
            <a:r>
              <a:rPr lang="en-US" sz="1200" dirty="0">
                <a:solidFill>
                  <a:schemeClr val="bg1"/>
                </a:solidFill>
              </a:rPr>
              <a:t>UFDC</a:t>
            </a:r>
          </a:p>
        </p:txBody>
      </p:sp>
      <p:sp>
        <p:nvSpPr>
          <p:cNvPr id="48" name="TextBox 47"/>
          <p:cNvSpPr txBox="1"/>
          <p:nvPr/>
        </p:nvSpPr>
        <p:spPr>
          <a:xfrm>
            <a:off x="10279708" y="2540426"/>
            <a:ext cx="659741" cy="276999"/>
          </a:xfrm>
          <a:prstGeom prst="rect">
            <a:avLst/>
          </a:prstGeom>
          <a:noFill/>
        </p:spPr>
        <p:txBody>
          <a:bodyPr wrap="square" rtlCol="0">
            <a:spAutoFit/>
          </a:bodyPr>
          <a:lstStyle/>
          <a:p>
            <a:r>
              <a:rPr lang="en-US" sz="1200" dirty="0">
                <a:solidFill>
                  <a:schemeClr val="bg1"/>
                </a:solidFill>
              </a:rPr>
              <a:t>UFDC</a:t>
            </a:r>
          </a:p>
        </p:txBody>
      </p:sp>
      <p:sp>
        <p:nvSpPr>
          <p:cNvPr id="49" name="TextBox 48"/>
          <p:cNvSpPr txBox="1"/>
          <p:nvPr/>
        </p:nvSpPr>
        <p:spPr>
          <a:xfrm>
            <a:off x="9508266" y="2844553"/>
            <a:ext cx="659741" cy="276999"/>
          </a:xfrm>
          <a:prstGeom prst="rect">
            <a:avLst/>
          </a:prstGeom>
          <a:noFill/>
        </p:spPr>
        <p:txBody>
          <a:bodyPr wrap="square" rtlCol="0">
            <a:spAutoFit/>
          </a:bodyPr>
          <a:lstStyle/>
          <a:p>
            <a:r>
              <a:rPr lang="en-US" sz="1200" dirty="0">
                <a:solidFill>
                  <a:schemeClr val="bg1"/>
                </a:solidFill>
              </a:rPr>
              <a:t>dLOC</a:t>
            </a:r>
          </a:p>
        </p:txBody>
      </p:sp>
      <p:sp>
        <p:nvSpPr>
          <p:cNvPr id="50" name="TextBox 49"/>
          <p:cNvSpPr txBox="1"/>
          <p:nvPr/>
        </p:nvSpPr>
        <p:spPr>
          <a:xfrm>
            <a:off x="9541072" y="1384604"/>
            <a:ext cx="659741" cy="276999"/>
          </a:xfrm>
          <a:prstGeom prst="rect">
            <a:avLst/>
          </a:prstGeom>
          <a:noFill/>
        </p:spPr>
        <p:txBody>
          <a:bodyPr wrap="square" rtlCol="0">
            <a:spAutoFit/>
          </a:bodyPr>
          <a:lstStyle/>
          <a:p>
            <a:r>
              <a:rPr lang="en-US" sz="1200" dirty="0">
                <a:solidFill>
                  <a:schemeClr val="bg1"/>
                </a:solidFill>
              </a:rPr>
              <a:t>UFDC</a:t>
            </a:r>
          </a:p>
        </p:txBody>
      </p:sp>
      <p:sp>
        <p:nvSpPr>
          <p:cNvPr id="14" name="Slide Number Placeholder 1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0A882-01A6-43D2-805C-255E52DFC134}" type="slidenum">
              <a:rPr lang="en-US" smtClean="0"/>
              <a:pPr/>
              <a:t>29</a:t>
            </a:fld>
            <a:endParaRPr lang="en-US" dirty="0"/>
          </a:p>
        </p:txBody>
      </p:sp>
      <p:sp>
        <p:nvSpPr>
          <p:cNvPr id="36" name="Slide Number Placeholder 5"/>
          <p:cNvSpPr txBox="1">
            <a:spLocks/>
          </p:cNvSpPr>
          <p:nvPr/>
        </p:nvSpPr>
        <p:spPr>
          <a:xfrm>
            <a:off x="5807678" y="6099272"/>
            <a:ext cx="5758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FF3300"/>
                </a:solidFill>
              </a:rPr>
              <a:t>17</a:t>
            </a:r>
          </a:p>
        </p:txBody>
      </p:sp>
      <p:sp>
        <p:nvSpPr>
          <p:cNvPr id="35" name="Rectangle 34"/>
          <p:cNvSpPr/>
          <p:nvPr/>
        </p:nvSpPr>
        <p:spPr>
          <a:xfrm>
            <a:off x="889568" y="5017103"/>
            <a:ext cx="1651163" cy="786260"/>
          </a:xfrm>
          <a:prstGeom prst="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30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40"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8CF4-277F-B342-A29F-56333C2F4D07}"/>
              </a:ext>
            </a:extLst>
          </p:cNvPr>
          <p:cNvSpPr>
            <a:spLocks noGrp="1"/>
          </p:cNvSpPr>
          <p:nvPr>
            <p:ph type="title"/>
          </p:nvPr>
        </p:nvSpPr>
        <p:spPr>
          <a:xfrm>
            <a:off x="838200" y="134911"/>
            <a:ext cx="10515600" cy="929391"/>
          </a:xfrm>
        </p:spPr>
        <p:txBody>
          <a:bodyPr/>
          <a:lstStyle/>
          <a:p>
            <a:r>
              <a:rPr lang="en-US" dirty="0"/>
              <a:t>Who is speaking? Marjorie M.K. Hlava</a:t>
            </a:r>
          </a:p>
        </p:txBody>
      </p:sp>
      <p:sp>
        <p:nvSpPr>
          <p:cNvPr id="3" name="Content Placeholder 2">
            <a:extLst>
              <a:ext uri="{FF2B5EF4-FFF2-40B4-BE49-F238E27FC236}">
                <a16:creationId xmlns:a16="http://schemas.microsoft.com/office/drawing/2014/main" id="{769DB268-5B24-A74A-8FE7-34CA9CC6F60D}"/>
              </a:ext>
            </a:extLst>
          </p:cNvPr>
          <p:cNvSpPr>
            <a:spLocks noGrp="1"/>
          </p:cNvSpPr>
          <p:nvPr>
            <p:ph idx="1"/>
          </p:nvPr>
        </p:nvSpPr>
        <p:spPr>
          <a:xfrm>
            <a:off x="418476" y="899410"/>
            <a:ext cx="7856095" cy="5621311"/>
          </a:xfrm>
        </p:spPr>
        <p:txBody>
          <a:bodyPr>
            <a:normAutofit fontScale="92500" lnSpcReduction="10000"/>
          </a:bodyPr>
          <a:lstStyle/>
          <a:p>
            <a:r>
              <a:rPr lang="en-US" dirty="0"/>
              <a:t>I am a lifetime member 45 years of SLA, joining in 1974.</a:t>
            </a:r>
          </a:p>
          <a:p>
            <a:r>
              <a:rPr lang="en-US" dirty="0"/>
              <a:t>I have spent my career searching, building databases, building taxonomies, First for NASA then for my own company.   </a:t>
            </a:r>
          </a:p>
          <a:p>
            <a:r>
              <a:rPr lang="en-US" dirty="0"/>
              <a:t>Over 2000 engagements and 600 custom taxonomies built by my team and me.</a:t>
            </a:r>
          </a:p>
          <a:p>
            <a:r>
              <a:rPr lang="en-US" dirty="0"/>
              <a:t>Also active in the standards we use you will find my name in the Dublin core (Z39.84), Controlled vocabulary (Z39.19), Credit, DOI Syntax and other infrastructure standards for the information industry.  </a:t>
            </a:r>
          </a:p>
          <a:p>
            <a:r>
              <a:rPr lang="en-US" dirty="0"/>
              <a:t>I am the founding chair of the SLA taxonomy division </a:t>
            </a:r>
          </a:p>
          <a:p>
            <a:r>
              <a:rPr lang="en-US" dirty="0"/>
              <a:t>I have written four books and the </a:t>
            </a:r>
            <a:r>
              <a:rPr lang="en-US" dirty="0" err="1"/>
              <a:t>Taxobook</a:t>
            </a:r>
            <a:r>
              <a:rPr lang="en-US" dirty="0"/>
              <a:t> series is a best seller on Amazon.  I also have authored over 200 articles and any presentations </a:t>
            </a:r>
          </a:p>
          <a:p>
            <a:endParaRPr lang="en-US" dirty="0"/>
          </a:p>
        </p:txBody>
      </p:sp>
      <p:pic>
        <p:nvPicPr>
          <p:cNvPr id="7" name="Picture 6" descr="A picture containing indoor, person, family&#10;&#10;Description automatically generated">
            <a:extLst>
              <a:ext uri="{FF2B5EF4-FFF2-40B4-BE49-F238E27FC236}">
                <a16:creationId xmlns:a16="http://schemas.microsoft.com/office/drawing/2014/main" id="{4EC08F9D-E8CE-DB42-A665-F0CED0DC623A}"/>
              </a:ext>
            </a:extLst>
          </p:cNvPr>
          <p:cNvPicPr>
            <a:picLocks noChangeAspect="1"/>
          </p:cNvPicPr>
          <p:nvPr/>
        </p:nvPicPr>
        <p:blipFill rotWithShape="1">
          <a:blip r:embed="rId2"/>
          <a:srcRect l="34598" t="36706" r="27060" b="39243"/>
          <a:stretch/>
        </p:blipFill>
        <p:spPr>
          <a:xfrm>
            <a:off x="8424472" y="1757331"/>
            <a:ext cx="3554950" cy="3343337"/>
          </a:xfrm>
          <a:prstGeom prst="rect">
            <a:avLst/>
          </a:prstGeom>
        </p:spPr>
      </p:pic>
    </p:spTree>
    <p:extLst>
      <p:ext uri="{BB962C8B-B14F-4D97-AF65-F5344CB8AC3E}">
        <p14:creationId xmlns:p14="http://schemas.microsoft.com/office/powerpoint/2010/main" val="407993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22" y="152400"/>
            <a:ext cx="10852355" cy="1325563"/>
          </a:xfrm>
        </p:spPr>
        <p:txBody>
          <a:bodyPr/>
          <a:lstStyle/>
          <a:p>
            <a:r>
              <a:rPr lang="en-US" dirty="0"/>
              <a:t>Document submission uploads  - Smart Submit</a:t>
            </a:r>
          </a:p>
        </p:txBody>
      </p:sp>
      <p:sp>
        <p:nvSpPr>
          <p:cNvPr id="4" name="AutoShape 2">
            <a:extLst>
              <a:ext uri="{FF2B5EF4-FFF2-40B4-BE49-F238E27FC236}">
                <a16:creationId xmlns:a16="http://schemas.microsoft.com/office/drawing/2014/main" id="{851FDDE9-A7C8-3347-AE6F-F39B22A5F1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8DBFBE28-A476-A74E-8043-F6B0930D98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CB4D423-845A-884D-845F-8326AFE1A125}"/>
              </a:ext>
            </a:extLst>
          </p:cNvPr>
          <p:cNvPicPr>
            <a:picLocks noChangeAspect="1"/>
          </p:cNvPicPr>
          <p:nvPr/>
        </p:nvPicPr>
        <p:blipFill>
          <a:blip r:embed="rId2"/>
          <a:stretch>
            <a:fillRect/>
          </a:stretch>
        </p:blipFill>
        <p:spPr>
          <a:xfrm>
            <a:off x="97197" y="1194619"/>
            <a:ext cx="11997606" cy="5663381"/>
          </a:xfrm>
          <a:prstGeom prst="rect">
            <a:avLst/>
          </a:prstGeom>
        </p:spPr>
      </p:pic>
    </p:spTree>
    <p:extLst>
      <p:ext uri="{BB962C8B-B14F-4D97-AF65-F5344CB8AC3E}">
        <p14:creationId xmlns:p14="http://schemas.microsoft.com/office/powerpoint/2010/main" val="260114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F59B-5B34-1C47-8060-C89CB4DBE975}"/>
              </a:ext>
            </a:extLst>
          </p:cNvPr>
          <p:cNvSpPr>
            <a:spLocks noGrp="1"/>
          </p:cNvSpPr>
          <p:nvPr>
            <p:ph type="title"/>
          </p:nvPr>
        </p:nvSpPr>
        <p:spPr>
          <a:xfrm>
            <a:off x="838200" y="365125"/>
            <a:ext cx="10515600" cy="5472967"/>
          </a:xfrm>
        </p:spPr>
        <p:txBody>
          <a:bodyPr>
            <a:normAutofit/>
          </a:bodyPr>
          <a:lstStyle/>
          <a:p>
            <a:r>
              <a:rPr lang="en-US" sz="4800" dirty="0">
                <a:solidFill>
                  <a:schemeClr val="bg2">
                    <a:lumMod val="75000"/>
                  </a:schemeClr>
                </a:solidFill>
              </a:rPr>
              <a:t>Search Software</a:t>
            </a:r>
            <a:br>
              <a:rPr lang="en-US" sz="4800" dirty="0"/>
            </a:br>
            <a:r>
              <a:rPr lang="en-US" sz="4800" dirty="0">
                <a:solidFill>
                  <a:schemeClr val="bg2">
                    <a:lumMod val="75000"/>
                  </a:schemeClr>
                </a:solidFill>
              </a:rPr>
              <a:t>Content Layer</a:t>
            </a:r>
            <a:br>
              <a:rPr lang="en-US" sz="4800" dirty="0">
                <a:solidFill>
                  <a:schemeClr val="bg2">
                    <a:lumMod val="75000"/>
                  </a:schemeClr>
                </a:solidFill>
              </a:rPr>
            </a:br>
            <a:r>
              <a:rPr lang="en-US" sz="4800" dirty="0">
                <a:solidFill>
                  <a:schemeClr val="bg2">
                    <a:lumMod val="75000"/>
                  </a:schemeClr>
                </a:solidFill>
              </a:rPr>
              <a:t>	</a:t>
            </a:r>
            <a:r>
              <a:rPr lang="en-US" sz="4800" dirty="0">
                <a:solidFill>
                  <a:schemeClr val="accent1"/>
                </a:solidFill>
              </a:rPr>
              <a:t>Adding the Taxonomy</a:t>
            </a:r>
            <a:br>
              <a:rPr lang="en-US" sz="4800" dirty="0">
                <a:solidFill>
                  <a:schemeClr val="tx2"/>
                </a:solidFill>
              </a:rPr>
            </a:br>
            <a:r>
              <a:rPr lang="en-US" sz="4800" dirty="0">
                <a:solidFill>
                  <a:schemeClr val="bg2">
                    <a:lumMod val="75000"/>
                  </a:schemeClr>
                </a:solidFill>
              </a:rPr>
              <a:t>Presentation layer (User Interface)</a:t>
            </a:r>
            <a:br>
              <a:rPr lang="en-US" sz="4800" dirty="0">
                <a:solidFill>
                  <a:schemeClr val="tx2"/>
                </a:solidFill>
              </a:rPr>
            </a:br>
            <a:br>
              <a:rPr lang="en-US" sz="4800" dirty="0">
                <a:solidFill>
                  <a:schemeClr val="tx2"/>
                </a:solidFill>
              </a:rPr>
            </a:br>
            <a:endParaRPr lang="en-US" sz="4800" dirty="0">
              <a:solidFill>
                <a:schemeClr val="tx2"/>
              </a:solidFill>
            </a:endParaRPr>
          </a:p>
        </p:txBody>
      </p:sp>
    </p:spTree>
    <p:extLst>
      <p:ext uri="{BB962C8B-B14F-4D97-AF65-F5344CB8AC3E}">
        <p14:creationId xmlns:p14="http://schemas.microsoft.com/office/powerpoint/2010/main" val="410066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3697-C7E0-AB4C-953C-2048053DBC4A}"/>
              </a:ext>
            </a:extLst>
          </p:cNvPr>
          <p:cNvSpPr>
            <a:spLocks noGrp="1"/>
          </p:cNvSpPr>
          <p:nvPr>
            <p:ph type="title"/>
          </p:nvPr>
        </p:nvSpPr>
        <p:spPr/>
        <p:txBody>
          <a:bodyPr/>
          <a:lstStyle/>
          <a:p>
            <a:r>
              <a:rPr lang="en-US" dirty="0"/>
              <a:t>All the taxonomy</a:t>
            </a:r>
          </a:p>
        </p:txBody>
      </p:sp>
      <p:sp>
        <p:nvSpPr>
          <p:cNvPr id="3" name="Content Placeholder 2">
            <a:extLst>
              <a:ext uri="{FF2B5EF4-FFF2-40B4-BE49-F238E27FC236}">
                <a16:creationId xmlns:a16="http://schemas.microsoft.com/office/drawing/2014/main" id="{7C70B951-9A66-7B41-8ED7-5B0CEAF116AD}"/>
              </a:ext>
            </a:extLst>
          </p:cNvPr>
          <p:cNvSpPr>
            <a:spLocks noGrp="1"/>
          </p:cNvSpPr>
          <p:nvPr>
            <p:ph sz="half" idx="1"/>
          </p:nvPr>
        </p:nvSpPr>
        <p:spPr/>
        <p:txBody>
          <a:bodyPr>
            <a:normAutofit/>
          </a:bodyPr>
          <a:lstStyle/>
          <a:p>
            <a:r>
              <a:rPr lang="en-US" dirty="0"/>
              <a:t>Hierarchical relationships</a:t>
            </a:r>
          </a:p>
          <a:p>
            <a:pPr lvl="1"/>
            <a:r>
              <a:rPr lang="en-US" dirty="0"/>
              <a:t>The broader narrower </a:t>
            </a:r>
          </a:p>
          <a:p>
            <a:pPr lvl="1"/>
            <a:r>
              <a:rPr lang="en-US" dirty="0"/>
              <a:t>Browse and Discovery</a:t>
            </a:r>
          </a:p>
          <a:p>
            <a:r>
              <a:rPr lang="en-US" dirty="0"/>
              <a:t>Equivalence relationships</a:t>
            </a:r>
          </a:p>
          <a:p>
            <a:pPr lvl="1"/>
            <a:r>
              <a:rPr lang="en-US" dirty="0"/>
              <a:t>Synonyms</a:t>
            </a:r>
          </a:p>
          <a:p>
            <a:pPr lvl="1"/>
            <a:r>
              <a:rPr lang="en-US" dirty="0"/>
              <a:t>Findability</a:t>
            </a:r>
          </a:p>
        </p:txBody>
      </p:sp>
      <p:sp>
        <p:nvSpPr>
          <p:cNvPr id="4" name="Content Placeholder 3">
            <a:extLst>
              <a:ext uri="{FF2B5EF4-FFF2-40B4-BE49-F238E27FC236}">
                <a16:creationId xmlns:a16="http://schemas.microsoft.com/office/drawing/2014/main" id="{E0120E0C-86FB-BF48-8CE6-7D3141E14328}"/>
              </a:ext>
            </a:extLst>
          </p:cNvPr>
          <p:cNvSpPr>
            <a:spLocks noGrp="1"/>
          </p:cNvSpPr>
          <p:nvPr>
            <p:ph sz="half" idx="2"/>
          </p:nvPr>
        </p:nvSpPr>
        <p:spPr/>
        <p:txBody>
          <a:bodyPr/>
          <a:lstStyle/>
          <a:p>
            <a:r>
              <a:rPr lang="en-US" dirty="0"/>
              <a:t>Associative terms</a:t>
            </a:r>
          </a:p>
          <a:p>
            <a:pPr lvl="1"/>
            <a:r>
              <a:rPr lang="en-US" dirty="0"/>
              <a:t>Related but not synonyms or hierarchical </a:t>
            </a:r>
          </a:p>
          <a:p>
            <a:pPr lvl="1"/>
            <a:r>
              <a:rPr lang="en-US" dirty="0"/>
              <a:t>Knowledge maps</a:t>
            </a:r>
          </a:p>
          <a:p>
            <a:pPr lvl="1"/>
            <a:r>
              <a:rPr lang="en-US" dirty="0"/>
              <a:t>Cross area searching</a:t>
            </a:r>
          </a:p>
          <a:p>
            <a:pPr lvl="1"/>
            <a:r>
              <a:rPr lang="en-US" dirty="0"/>
              <a:t>Ontologies</a:t>
            </a:r>
          </a:p>
          <a:p>
            <a:r>
              <a:rPr lang="en-US" dirty="0"/>
              <a:t>Linking</a:t>
            </a:r>
          </a:p>
          <a:p>
            <a:r>
              <a:rPr lang="en-US" dirty="0"/>
              <a:t>Alphabetic views for type ahead</a:t>
            </a:r>
          </a:p>
          <a:p>
            <a:endParaRPr lang="en-US" dirty="0"/>
          </a:p>
        </p:txBody>
      </p:sp>
    </p:spTree>
    <p:extLst>
      <p:ext uri="{BB962C8B-B14F-4D97-AF65-F5344CB8AC3E}">
        <p14:creationId xmlns:p14="http://schemas.microsoft.com/office/powerpoint/2010/main" val="2778885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803070" y="295274"/>
            <a:ext cx="6157520" cy="1371600"/>
          </a:xfrm>
        </p:spPr>
        <p:txBody>
          <a:bodyPr>
            <a:noAutofit/>
          </a:bodyPr>
          <a:lstStyle/>
          <a:p>
            <a:pPr algn="r" eaLnBrk="1" hangingPunct="1"/>
            <a:r>
              <a:rPr lang="en-US" dirty="0"/>
              <a:t>Non-intuitive Synonyms</a:t>
            </a:r>
          </a:p>
        </p:txBody>
      </p:sp>
      <p:sp>
        <p:nvSpPr>
          <p:cNvPr id="22" name="Rectangle 3">
            <a:extLst>
              <a:ext uri="{FF2B5EF4-FFF2-40B4-BE49-F238E27FC236}">
                <a16:creationId xmlns:a16="http://schemas.microsoft.com/office/drawing/2014/main" id="{AADA1EFB-ABF4-40F7-8B70-151014BB4C4B}"/>
              </a:ext>
            </a:extLst>
          </p:cNvPr>
          <p:cNvSpPr>
            <a:spLocks noGrp="1" noChangeArrowheads="1"/>
          </p:cNvSpPr>
          <p:nvPr>
            <p:ph idx="1"/>
          </p:nvPr>
        </p:nvSpPr>
        <p:spPr>
          <a:xfrm>
            <a:off x="1595601" y="1525588"/>
            <a:ext cx="7886700" cy="4351338"/>
          </a:xfrm>
        </p:spPr>
        <p:txBody>
          <a:bodyPr rtlCol="0">
            <a:normAutofit/>
          </a:bodyPr>
          <a:lstStyle/>
          <a:p>
            <a:pPr>
              <a:defRPr/>
            </a:pPr>
            <a:r>
              <a:rPr lang="en-US" dirty="0"/>
              <a:t>Invasive breast cancer</a:t>
            </a:r>
          </a:p>
          <a:p>
            <a:pPr>
              <a:defRPr/>
            </a:pPr>
            <a:r>
              <a:rPr lang="en-US" dirty="0"/>
              <a:t>Metastatic breast cancer</a:t>
            </a:r>
          </a:p>
          <a:p>
            <a:pPr>
              <a:defRPr/>
            </a:pPr>
            <a:r>
              <a:rPr lang="en-US" dirty="0"/>
              <a:t>Stage IV breast cancer</a:t>
            </a:r>
          </a:p>
          <a:p>
            <a:pPr>
              <a:defRPr/>
            </a:pPr>
            <a:endParaRPr lang="en-US" dirty="0"/>
          </a:p>
          <a:p>
            <a:pPr marL="0" indent="0">
              <a:buNone/>
              <a:defRPr/>
            </a:pPr>
            <a:r>
              <a:rPr lang="en-US" i="1" dirty="0"/>
              <a:t>These all mean the same thing in MeSH, etc. (as well as in the ASCO thesaurus)</a:t>
            </a: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412253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FDD0F-0577-46DD-8B72-BD5A266B6C99}"/>
              </a:ext>
            </a:extLst>
          </p:cNvPr>
          <p:cNvPicPr>
            <a:picLocks noChangeAspect="1"/>
          </p:cNvPicPr>
          <p:nvPr/>
        </p:nvPicPr>
        <p:blipFill rotWithShape="1">
          <a:blip r:embed="rId3"/>
          <a:srcRect l="36181" t="20787"/>
          <a:stretch/>
        </p:blipFill>
        <p:spPr>
          <a:xfrm>
            <a:off x="1618040" y="558585"/>
            <a:ext cx="5376279" cy="5432438"/>
          </a:xfrm>
          <a:prstGeom prst="rect">
            <a:avLst/>
          </a:prstGeom>
          <a:ln w="38100" cap="sq">
            <a:solidFill>
              <a:srgbClr val="0357A6"/>
            </a:solidFill>
            <a:prstDash val="solid"/>
            <a:miter lim="800000"/>
          </a:ln>
          <a:effectLst>
            <a:outerShdw blurRad="50800" dist="38100" dir="2700000" algn="tl" rotWithShape="0">
              <a:srgbClr val="000000">
                <a:alpha val="43000"/>
              </a:srgbClr>
            </a:outerShdw>
          </a:effectLst>
        </p:spPr>
      </p:pic>
      <p:sp>
        <p:nvSpPr>
          <p:cNvPr id="25603" name="Rectangle 2"/>
          <p:cNvSpPr>
            <a:spLocks noGrp="1" noChangeArrowheads="1"/>
          </p:cNvSpPr>
          <p:nvPr>
            <p:ph type="title"/>
          </p:nvPr>
        </p:nvSpPr>
        <p:spPr>
          <a:xfrm>
            <a:off x="7431480" y="1588532"/>
            <a:ext cx="3733800" cy="5637212"/>
          </a:xfrm>
        </p:spPr>
        <p:txBody>
          <a:bodyPr>
            <a:noAutofit/>
          </a:bodyPr>
          <a:lstStyle/>
          <a:p>
            <a:pPr algn="r" eaLnBrk="1" hangingPunct="1"/>
            <a:r>
              <a:rPr lang="en-US" dirty="0"/>
              <a:t>Lack of Synonymy Breaks Search</a:t>
            </a:r>
          </a:p>
        </p:txBody>
      </p:sp>
      <p:pic>
        <p:nvPicPr>
          <p:cNvPr id="7" name="Picture 2" descr="https://www.sla.org/wp-content/themes/sla/images/sla-logo.png">
            <a:extLst>
              <a:ext uri="{FF2B5EF4-FFF2-40B4-BE49-F238E27FC236}">
                <a16:creationId xmlns:a16="http://schemas.microsoft.com/office/drawing/2014/main" id="{4B0445FD-3554-433B-AC73-E194D30C8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28" y="6434793"/>
            <a:ext cx="649949" cy="386787"/>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Shape 1115">
            <a:extLst>
              <a:ext uri="{FF2B5EF4-FFF2-40B4-BE49-F238E27FC236}">
                <a16:creationId xmlns:a16="http://schemas.microsoft.com/office/drawing/2014/main" id="{996F94B3-1E85-498C-BB2C-F4E8FD3BE6FB}"/>
              </a:ext>
            </a:extLst>
          </p:cNvPr>
          <p:cNvSpPr/>
          <p:nvPr/>
        </p:nvSpPr>
        <p:spPr>
          <a:xfrm>
            <a:off x="1761733" y="723774"/>
            <a:ext cx="2538417" cy="495426"/>
          </a:xfrm>
          <a:prstGeom prst="rect">
            <a:avLst/>
          </a:prstGeom>
          <a:noFill/>
          <a:ln w="381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311AA5F3-4BE9-8244-993A-469786873BF9}"/>
              </a:ext>
            </a:extLst>
          </p:cNvPr>
          <p:cNvSpPr txBox="1"/>
          <p:nvPr/>
        </p:nvSpPr>
        <p:spPr>
          <a:xfrm>
            <a:off x="8305801" y="1219200"/>
            <a:ext cx="2667718" cy="1015663"/>
          </a:xfrm>
          <a:prstGeom prst="rect">
            <a:avLst/>
          </a:prstGeom>
          <a:noFill/>
        </p:spPr>
        <p:txBody>
          <a:bodyPr wrap="none" rtlCol="0">
            <a:spAutoFit/>
          </a:bodyPr>
          <a:lstStyle/>
          <a:p>
            <a:r>
              <a:rPr lang="en-US" sz="6000" dirty="0"/>
              <a:t>520 hits</a:t>
            </a:r>
          </a:p>
        </p:txBody>
      </p:sp>
    </p:spTree>
    <p:extLst>
      <p:ext uri="{BB962C8B-B14F-4D97-AF65-F5344CB8AC3E}">
        <p14:creationId xmlns:p14="http://schemas.microsoft.com/office/powerpoint/2010/main" val="356888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F512A-7757-4315-8060-F6139A4A4F61}"/>
              </a:ext>
            </a:extLst>
          </p:cNvPr>
          <p:cNvPicPr>
            <a:picLocks noChangeAspect="1"/>
          </p:cNvPicPr>
          <p:nvPr/>
        </p:nvPicPr>
        <p:blipFill rotWithShape="1">
          <a:blip r:embed="rId3"/>
          <a:srcRect l="38241" t="20737"/>
          <a:stretch/>
        </p:blipFill>
        <p:spPr>
          <a:xfrm>
            <a:off x="1557693" y="410995"/>
            <a:ext cx="5202739" cy="543583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5603" name="Rectangle 2"/>
          <p:cNvSpPr>
            <a:spLocks noGrp="1" noChangeArrowheads="1"/>
          </p:cNvSpPr>
          <p:nvPr>
            <p:ph type="title"/>
          </p:nvPr>
        </p:nvSpPr>
        <p:spPr>
          <a:xfrm>
            <a:off x="7483366" y="2466098"/>
            <a:ext cx="3566774" cy="3884612"/>
          </a:xfrm>
        </p:spPr>
        <p:txBody>
          <a:bodyPr>
            <a:noAutofit/>
          </a:bodyPr>
          <a:lstStyle/>
          <a:p>
            <a:pPr algn="r" eaLnBrk="1" hangingPunct="1"/>
            <a:r>
              <a:rPr lang="en-US" dirty="0"/>
              <a:t>Lack of Synonymy Breaks Search</a:t>
            </a:r>
          </a:p>
        </p:txBody>
      </p:sp>
      <p:pic>
        <p:nvPicPr>
          <p:cNvPr id="7" name="Picture 2" descr="https://www.sla.org/wp-content/themes/sla/images/sla-logo.png">
            <a:extLst>
              <a:ext uri="{FF2B5EF4-FFF2-40B4-BE49-F238E27FC236}">
                <a16:creationId xmlns:a16="http://schemas.microsoft.com/office/drawing/2014/main" id="{4B0445FD-3554-433B-AC73-E194D30C8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28" y="6434793"/>
            <a:ext cx="649949" cy="386787"/>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Shape 1115">
            <a:extLst>
              <a:ext uri="{FF2B5EF4-FFF2-40B4-BE49-F238E27FC236}">
                <a16:creationId xmlns:a16="http://schemas.microsoft.com/office/drawing/2014/main" id="{16189C72-2F6E-4DD8-8826-877F504D860F}"/>
              </a:ext>
            </a:extLst>
          </p:cNvPr>
          <p:cNvSpPr/>
          <p:nvPr/>
        </p:nvSpPr>
        <p:spPr>
          <a:xfrm>
            <a:off x="1705232" y="803189"/>
            <a:ext cx="2767913" cy="715409"/>
          </a:xfrm>
          <a:prstGeom prst="rect">
            <a:avLst/>
          </a:prstGeom>
          <a:noFill/>
          <a:ln w="381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B51F68E8-B91A-8342-A07A-20DEE5EF4FC4}"/>
              </a:ext>
            </a:extLst>
          </p:cNvPr>
          <p:cNvSpPr txBox="1"/>
          <p:nvPr/>
        </p:nvSpPr>
        <p:spPr>
          <a:xfrm>
            <a:off x="7282149" y="2096766"/>
            <a:ext cx="3057247" cy="1015663"/>
          </a:xfrm>
          <a:prstGeom prst="rect">
            <a:avLst/>
          </a:prstGeom>
          <a:noFill/>
        </p:spPr>
        <p:txBody>
          <a:bodyPr wrap="none" rtlCol="0">
            <a:spAutoFit/>
          </a:bodyPr>
          <a:lstStyle/>
          <a:p>
            <a:r>
              <a:rPr lang="en-US" sz="6000" dirty="0"/>
              <a:t>1803 hits</a:t>
            </a:r>
          </a:p>
        </p:txBody>
      </p:sp>
    </p:spTree>
    <p:extLst>
      <p:ext uri="{BB962C8B-B14F-4D97-AF65-F5344CB8AC3E}">
        <p14:creationId xmlns:p14="http://schemas.microsoft.com/office/powerpoint/2010/main" val="33581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265C2-170A-469C-B78E-CD61B903249C}"/>
              </a:ext>
            </a:extLst>
          </p:cNvPr>
          <p:cNvPicPr>
            <a:picLocks noChangeAspect="1"/>
          </p:cNvPicPr>
          <p:nvPr/>
        </p:nvPicPr>
        <p:blipFill rotWithShape="1">
          <a:blip r:embed="rId3"/>
          <a:srcRect l="39145" t="18456"/>
          <a:stretch/>
        </p:blipFill>
        <p:spPr>
          <a:xfrm>
            <a:off x="1489046" y="308472"/>
            <a:ext cx="5126539" cy="5592292"/>
          </a:xfrm>
          <a:prstGeom prst="rect">
            <a:avLst/>
          </a:prstGeom>
          <a:ln w="38100" cap="sq">
            <a:solidFill>
              <a:srgbClr val="0357A6"/>
            </a:solidFill>
            <a:prstDash val="solid"/>
            <a:miter lim="800000"/>
          </a:ln>
          <a:effectLst>
            <a:outerShdw blurRad="50800" dist="38100" dir="2700000" algn="tl" rotWithShape="0">
              <a:srgbClr val="000000">
                <a:alpha val="43000"/>
              </a:srgbClr>
            </a:outerShdw>
          </a:effectLst>
        </p:spPr>
      </p:pic>
      <p:sp>
        <p:nvSpPr>
          <p:cNvPr id="25603" name="Rectangle 2"/>
          <p:cNvSpPr>
            <a:spLocks noGrp="1" noChangeArrowheads="1"/>
          </p:cNvSpPr>
          <p:nvPr>
            <p:ph type="title"/>
          </p:nvPr>
        </p:nvSpPr>
        <p:spPr>
          <a:xfrm>
            <a:off x="7646043" y="2391965"/>
            <a:ext cx="3562350" cy="4418012"/>
          </a:xfrm>
        </p:spPr>
        <p:txBody>
          <a:bodyPr>
            <a:noAutofit/>
          </a:bodyPr>
          <a:lstStyle/>
          <a:p>
            <a:pPr algn="r" eaLnBrk="1" hangingPunct="1"/>
            <a:r>
              <a:rPr lang="en-US" dirty="0"/>
              <a:t>Lack of Synonymy Breaks Search</a:t>
            </a:r>
          </a:p>
        </p:txBody>
      </p:sp>
      <p:pic>
        <p:nvPicPr>
          <p:cNvPr id="7" name="Picture 2" descr="https://www.sla.org/wp-content/themes/sla/images/sla-logo.png">
            <a:extLst>
              <a:ext uri="{FF2B5EF4-FFF2-40B4-BE49-F238E27FC236}">
                <a16:creationId xmlns:a16="http://schemas.microsoft.com/office/drawing/2014/main" id="{4B0445FD-3554-433B-AC73-E194D30C8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28" y="6434793"/>
            <a:ext cx="649949" cy="386787"/>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Shape 1115">
            <a:extLst>
              <a:ext uri="{FF2B5EF4-FFF2-40B4-BE49-F238E27FC236}">
                <a16:creationId xmlns:a16="http://schemas.microsoft.com/office/drawing/2014/main" id="{D71607DD-2B93-4B54-A462-AD2B28B360D3}"/>
              </a:ext>
            </a:extLst>
          </p:cNvPr>
          <p:cNvSpPr/>
          <p:nvPr/>
        </p:nvSpPr>
        <p:spPr>
          <a:xfrm>
            <a:off x="1816443" y="914637"/>
            <a:ext cx="2235873" cy="743369"/>
          </a:xfrm>
          <a:prstGeom prst="rect">
            <a:avLst/>
          </a:prstGeom>
          <a:noFill/>
          <a:ln w="381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2400" dirty="0"/>
          </a:p>
        </p:txBody>
      </p:sp>
      <p:sp>
        <p:nvSpPr>
          <p:cNvPr id="2" name="TextBox 1">
            <a:extLst>
              <a:ext uri="{FF2B5EF4-FFF2-40B4-BE49-F238E27FC236}">
                <a16:creationId xmlns:a16="http://schemas.microsoft.com/office/drawing/2014/main" id="{25A92080-935C-D546-8A33-8808D8E0B7C1}"/>
              </a:ext>
            </a:extLst>
          </p:cNvPr>
          <p:cNvSpPr txBox="1"/>
          <p:nvPr/>
        </p:nvSpPr>
        <p:spPr>
          <a:xfrm>
            <a:off x="6829160" y="914637"/>
            <a:ext cx="4336444" cy="2031325"/>
          </a:xfrm>
          <a:prstGeom prst="rect">
            <a:avLst/>
          </a:prstGeom>
          <a:noFill/>
        </p:spPr>
        <p:txBody>
          <a:bodyPr wrap="none" rtlCol="0">
            <a:spAutoFit/>
          </a:bodyPr>
          <a:lstStyle/>
          <a:p>
            <a:r>
              <a:rPr lang="en-US" sz="6000" i="1" dirty="0"/>
              <a:t>73 hits</a:t>
            </a:r>
          </a:p>
          <a:p>
            <a:r>
              <a:rPr lang="en-US" sz="2400" i="1" dirty="0"/>
              <a:t>I would want my medical team to</a:t>
            </a:r>
          </a:p>
          <a:p>
            <a:r>
              <a:rPr lang="en-US" sz="2400" i="1" dirty="0"/>
              <a:t> see all 2,396 articles</a:t>
            </a:r>
          </a:p>
          <a:p>
            <a:endParaRPr lang="en-US" dirty="0"/>
          </a:p>
        </p:txBody>
      </p:sp>
    </p:spTree>
    <p:extLst>
      <p:ext uri="{BB962C8B-B14F-4D97-AF65-F5344CB8AC3E}">
        <p14:creationId xmlns:p14="http://schemas.microsoft.com/office/powerpoint/2010/main" val="8154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743200" y="0"/>
            <a:ext cx="7924800" cy="1181100"/>
          </a:xfrm>
        </p:spPr>
        <p:txBody>
          <a:bodyPr/>
          <a:lstStyle/>
          <a:p>
            <a:pPr algn="r"/>
            <a:r>
              <a:rPr lang="en-US" dirty="0"/>
              <a:t>Disambiguation</a:t>
            </a:r>
          </a:p>
        </p:txBody>
      </p:sp>
      <p:sp>
        <p:nvSpPr>
          <p:cNvPr id="900099" name="Text Box 3"/>
          <p:cNvSpPr txBox="1">
            <a:spLocks noChangeArrowheads="1"/>
          </p:cNvSpPr>
          <p:nvPr/>
        </p:nvSpPr>
        <p:spPr bwMode="auto">
          <a:xfrm>
            <a:off x="3124200" y="2300289"/>
            <a:ext cx="16870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Bridge</a:t>
            </a:r>
            <a:endParaRPr lang="en-US"/>
          </a:p>
        </p:txBody>
      </p:sp>
      <p:sp>
        <p:nvSpPr>
          <p:cNvPr id="900100" name="Text Box 4"/>
          <p:cNvSpPr txBox="1">
            <a:spLocks noChangeArrowheads="1"/>
          </p:cNvSpPr>
          <p:nvPr/>
        </p:nvSpPr>
        <p:spPr bwMode="auto">
          <a:xfrm>
            <a:off x="6337301" y="2300289"/>
            <a:ext cx="2361609"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Structure</a:t>
            </a:r>
            <a:endParaRPr lang="en-US"/>
          </a:p>
        </p:txBody>
      </p:sp>
      <p:sp>
        <p:nvSpPr>
          <p:cNvPr id="900101" name="Text Box 5"/>
          <p:cNvSpPr txBox="1">
            <a:spLocks noChangeArrowheads="1"/>
          </p:cNvSpPr>
          <p:nvPr/>
        </p:nvSpPr>
        <p:spPr bwMode="auto">
          <a:xfrm>
            <a:off x="3124200" y="3367089"/>
            <a:ext cx="16870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Bridge</a:t>
            </a:r>
            <a:endParaRPr lang="en-US"/>
          </a:p>
        </p:txBody>
      </p:sp>
      <p:sp>
        <p:nvSpPr>
          <p:cNvPr id="900102" name="Text Box 6"/>
          <p:cNvSpPr txBox="1">
            <a:spLocks noChangeArrowheads="1"/>
          </p:cNvSpPr>
          <p:nvPr/>
        </p:nvSpPr>
        <p:spPr bwMode="auto">
          <a:xfrm>
            <a:off x="6350001" y="3354388"/>
            <a:ext cx="241776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Dentistry</a:t>
            </a:r>
            <a:endParaRPr lang="en-US"/>
          </a:p>
        </p:txBody>
      </p:sp>
      <p:sp>
        <p:nvSpPr>
          <p:cNvPr id="900103" name="Text Box 7"/>
          <p:cNvSpPr txBox="1">
            <a:spLocks noChangeArrowheads="1"/>
          </p:cNvSpPr>
          <p:nvPr/>
        </p:nvSpPr>
        <p:spPr bwMode="auto">
          <a:xfrm>
            <a:off x="3127375" y="4357689"/>
            <a:ext cx="16870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Bridge</a:t>
            </a:r>
            <a:endParaRPr lang="en-US" sz="4400"/>
          </a:p>
        </p:txBody>
      </p:sp>
      <p:sp>
        <p:nvSpPr>
          <p:cNvPr id="900104" name="Text Box 8"/>
          <p:cNvSpPr txBox="1">
            <a:spLocks noChangeArrowheads="1"/>
          </p:cNvSpPr>
          <p:nvPr/>
        </p:nvSpPr>
        <p:spPr bwMode="auto">
          <a:xfrm>
            <a:off x="6362701" y="4357688"/>
            <a:ext cx="161131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Game</a:t>
            </a:r>
            <a:endParaRPr lang="en-US">
              <a:latin typeface="Impact" pitchFamily="34" charset="0"/>
            </a:endParaRPr>
          </a:p>
        </p:txBody>
      </p:sp>
      <p:sp>
        <p:nvSpPr>
          <p:cNvPr id="900105" name="Text Box 9"/>
          <p:cNvSpPr txBox="1">
            <a:spLocks noChangeArrowheads="1"/>
          </p:cNvSpPr>
          <p:nvPr/>
        </p:nvSpPr>
        <p:spPr bwMode="auto">
          <a:xfrm>
            <a:off x="3124200" y="5348289"/>
            <a:ext cx="16870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Bridge</a:t>
            </a:r>
            <a:endParaRPr lang="en-US" sz="4400">
              <a:latin typeface="Impact" pitchFamily="34" charset="0"/>
            </a:endParaRPr>
          </a:p>
        </p:txBody>
      </p:sp>
      <p:sp>
        <p:nvSpPr>
          <p:cNvPr id="900106" name="Text Box 10"/>
          <p:cNvSpPr txBox="1">
            <a:spLocks noChangeArrowheads="1"/>
          </p:cNvSpPr>
          <p:nvPr/>
        </p:nvSpPr>
        <p:spPr bwMode="auto">
          <a:xfrm>
            <a:off x="6364288" y="5335588"/>
            <a:ext cx="2170112"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4400" b="1"/>
              <a:t>Concept</a:t>
            </a:r>
            <a:endParaRPr lang="en-US"/>
          </a:p>
        </p:txBody>
      </p:sp>
      <p:pic>
        <p:nvPicPr>
          <p:cNvPr id="900107" name="Picture 11" descr="C:\Program Files\Qualcomm\Eudora Mail\Attach\bridge0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525" y="571500"/>
            <a:ext cx="3790950" cy="5715000"/>
          </a:xfrm>
          <a:prstGeom prst="rect">
            <a:avLst/>
          </a:prstGeom>
          <a:noFill/>
          <a:extLst>
            <a:ext uri="{909E8E84-426E-40dd-AFC4-6F175D3DCCD1}">
              <a14:hiddenFill xmlns:a14="http://schemas.microsoft.com/office/drawing/2010/main" xmlns="">
                <a:solidFill>
                  <a:srgbClr val="FFFFFF"/>
                </a:solidFill>
              </a14:hiddenFill>
            </a:ext>
          </a:extLst>
        </p:spPr>
      </p:pic>
      <p:pic>
        <p:nvPicPr>
          <p:cNvPr id="900108" name="Picture 12" descr="C:\My Documents\dentur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524000"/>
            <a:ext cx="5715000" cy="5010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88353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00099"/>
                                        </p:tgtEl>
                                        <p:attrNameLst>
                                          <p:attrName>style.visibility</p:attrName>
                                        </p:attrNameLst>
                                      </p:cBhvr>
                                      <p:to>
                                        <p:strVal val="visible"/>
                                      </p:to>
                                    </p:set>
                                    <p:anim calcmode="lin" valueType="num">
                                      <p:cBhvr additive="base">
                                        <p:cTn id="12" dur="500" fill="hold"/>
                                        <p:tgtEl>
                                          <p:spTgt spid="900099"/>
                                        </p:tgtEl>
                                        <p:attrNameLst>
                                          <p:attrName>ppt_x</p:attrName>
                                        </p:attrNameLst>
                                      </p:cBhvr>
                                      <p:tavLst>
                                        <p:tav tm="0">
                                          <p:val>
                                            <p:strVal val="0-#ppt_w/2"/>
                                          </p:val>
                                        </p:tav>
                                        <p:tav tm="100000">
                                          <p:val>
                                            <p:strVal val="#ppt_x"/>
                                          </p:val>
                                        </p:tav>
                                      </p:tavLst>
                                    </p:anim>
                                    <p:anim calcmode="lin" valueType="num">
                                      <p:cBhvr additive="base">
                                        <p:cTn id="13" dur="500" fill="hold"/>
                                        <p:tgtEl>
                                          <p:spTgt spid="90009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nodeType="clickEffect">
                                  <p:stCondLst>
                                    <p:cond delay="0"/>
                                  </p:stCondLst>
                                  <p:childTnLst>
                                    <p:set>
                                      <p:cBhvr>
                                        <p:cTn id="17" dur="1" fill="hold">
                                          <p:stCondLst>
                                            <p:cond delay="0"/>
                                          </p:stCondLst>
                                        </p:cTn>
                                        <p:tgtEl>
                                          <p:spTgt spid="900107"/>
                                        </p:tgtEl>
                                        <p:attrNameLst>
                                          <p:attrName>style.visibility</p:attrName>
                                        </p:attrNameLst>
                                      </p:cBhvr>
                                      <p:to>
                                        <p:strVal val="visible"/>
                                      </p:to>
                                    </p:set>
                                    <p:anim calcmode="lin" valueType="num">
                                      <p:cBhvr>
                                        <p:cTn id="18" dur="500" fill="hold"/>
                                        <p:tgtEl>
                                          <p:spTgt spid="900107"/>
                                        </p:tgtEl>
                                        <p:attrNameLst>
                                          <p:attrName>ppt_w</p:attrName>
                                        </p:attrNameLst>
                                      </p:cBhvr>
                                      <p:tavLst>
                                        <p:tav tm="0">
                                          <p:val>
                                            <p:fltVal val="0"/>
                                          </p:val>
                                        </p:tav>
                                        <p:tav tm="100000">
                                          <p:val>
                                            <p:strVal val="#ppt_w"/>
                                          </p:val>
                                        </p:tav>
                                      </p:tavLst>
                                    </p:anim>
                                    <p:anim calcmode="lin" valueType="num">
                                      <p:cBhvr>
                                        <p:cTn id="19" dur="500" fill="hold"/>
                                        <p:tgtEl>
                                          <p:spTgt spid="900107"/>
                                        </p:tgtEl>
                                        <p:attrNameLst>
                                          <p:attrName>ppt_h</p:attrName>
                                        </p:attrNameLst>
                                      </p:cBhvr>
                                      <p:tavLst>
                                        <p:tav tm="0">
                                          <p:val>
                                            <p:fltVal val="0"/>
                                          </p:val>
                                        </p:tav>
                                        <p:tav tm="100000">
                                          <p:val>
                                            <p:strVal val="#ppt_h"/>
                                          </p:val>
                                        </p:tav>
                                      </p:tavLst>
                                    </p:anim>
                                    <p:anim calcmode="lin" valueType="num">
                                      <p:cBhvr>
                                        <p:cTn id="20" dur="500" fill="hold"/>
                                        <p:tgtEl>
                                          <p:spTgt spid="900107"/>
                                        </p:tgtEl>
                                        <p:attrNameLst>
                                          <p:attrName>ppt_x</p:attrName>
                                        </p:attrNameLst>
                                      </p:cBhvr>
                                      <p:tavLst>
                                        <p:tav tm="0">
                                          <p:val>
                                            <p:fltVal val="0.5"/>
                                          </p:val>
                                        </p:tav>
                                        <p:tav tm="100000">
                                          <p:val>
                                            <p:strVal val="#ppt_x"/>
                                          </p:val>
                                        </p:tav>
                                      </p:tavLst>
                                    </p:anim>
                                    <p:anim calcmode="lin" valueType="num">
                                      <p:cBhvr>
                                        <p:cTn id="21" dur="500" fill="hold"/>
                                        <p:tgtEl>
                                          <p:spTgt spid="90010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00107"/>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900100"/>
                                        </p:tgtEl>
                                        <p:attrNameLst>
                                          <p:attrName>style.visibility</p:attrName>
                                        </p:attrNameLst>
                                      </p:cBhvr>
                                      <p:to>
                                        <p:strVal val="visible"/>
                                      </p:to>
                                    </p:set>
                                    <p:anim calcmode="lin" valueType="num">
                                      <p:cBhvr additive="base">
                                        <p:cTn id="26" dur="500" fill="hold"/>
                                        <p:tgtEl>
                                          <p:spTgt spid="900100"/>
                                        </p:tgtEl>
                                        <p:attrNameLst>
                                          <p:attrName>ppt_x</p:attrName>
                                        </p:attrNameLst>
                                      </p:cBhvr>
                                      <p:tavLst>
                                        <p:tav tm="0">
                                          <p:val>
                                            <p:strVal val="1+#ppt_w/2"/>
                                          </p:val>
                                        </p:tav>
                                        <p:tav tm="100000">
                                          <p:val>
                                            <p:strVal val="#ppt_x"/>
                                          </p:val>
                                        </p:tav>
                                      </p:tavLst>
                                    </p:anim>
                                    <p:anim calcmode="lin" valueType="num">
                                      <p:cBhvr additive="base">
                                        <p:cTn id="27" dur="500" fill="hold"/>
                                        <p:tgtEl>
                                          <p:spTgt spid="900100"/>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00101"/>
                                        </p:tgtEl>
                                        <p:attrNameLst>
                                          <p:attrName>style.visibility</p:attrName>
                                        </p:attrNameLst>
                                      </p:cBhvr>
                                      <p:to>
                                        <p:strVal val="visible"/>
                                      </p:to>
                                    </p:set>
                                    <p:anim calcmode="lin" valueType="num">
                                      <p:cBhvr additive="base">
                                        <p:cTn id="32" dur="500" fill="hold"/>
                                        <p:tgtEl>
                                          <p:spTgt spid="900101"/>
                                        </p:tgtEl>
                                        <p:attrNameLst>
                                          <p:attrName>ppt_x</p:attrName>
                                        </p:attrNameLst>
                                      </p:cBhvr>
                                      <p:tavLst>
                                        <p:tav tm="0">
                                          <p:val>
                                            <p:strVal val="0-#ppt_w/2"/>
                                          </p:val>
                                        </p:tav>
                                        <p:tav tm="100000">
                                          <p:val>
                                            <p:strVal val="#ppt_x"/>
                                          </p:val>
                                        </p:tav>
                                      </p:tavLst>
                                    </p:anim>
                                    <p:anim calcmode="lin" valueType="num">
                                      <p:cBhvr additive="base">
                                        <p:cTn id="33" dur="500" fill="hold"/>
                                        <p:tgtEl>
                                          <p:spTgt spid="900101"/>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500"/>
                            </p:stCondLst>
                            <p:childTnLst>
                              <p:par>
                                <p:cTn id="35" presetID="23" presetClass="entr" presetSubtype="272" fill="hold" nodeType="afterEffect">
                                  <p:stCondLst>
                                    <p:cond delay="0"/>
                                  </p:stCondLst>
                                  <p:childTnLst>
                                    <p:set>
                                      <p:cBhvr>
                                        <p:cTn id="36" dur="1" fill="hold">
                                          <p:stCondLst>
                                            <p:cond delay="0"/>
                                          </p:stCondLst>
                                        </p:cTn>
                                        <p:tgtEl>
                                          <p:spTgt spid="900108"/>
                                        </p:tgtEl>
                                        <p:attrNameLst>
                                          <p:attrName>style.visibility</p:attrName>
                                        </p:attrNameLst>
                                      </p:cBhvr>
                                      <p:to>
                                        <p:strVal val="visible"/>
                                      </p:to>
                                    </p:set>
                                    <p:anim calcmode="lin" valueType="num">
                                      <p:cBhvr>
                                        <p:cTn id="37" dur="500" fill="hold"/>
                                        <p:tgtEl>
                                          <p:spTgt spid="900108"/>
                                        </p:tgtEl>
                                        <p:attrNameLst>
                                          <p:attrName>ppt_w</p:attrName>
                                        </p:attrNameLst>
                                      </p:cBhvr>
                                      <p:tavLst>
                                        <p:tav tm="0">
                                          <p:val>
                                            <p:strVal val="2/3*#ppt_w"/>
                                          </p:val>
                                        </p:tav>
                                        <p:tav tm="100000">
                                          <p:val>
                                            <p:strVal val="#ppt_w"/>
                                          </p:val>
                                        </p:tav>
                                      </p:tavLst>
                                    </p:anim>
                                    <p:anim calcmode="lin" valueType="num">
                                      <p:cBhvr>
                                        <p:cTn id="38" dur="500" fill="hold"/>
                                        <p:tgtEl>
                                          <p:spTgt spid="900108"/>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900108"/>
                                        </p:tgtEl>
                                        <p:attrNameLst>
                                          <p:attrName>style.visibility</p:attrName>
                                        </p:attrNameLst>
                                      </p:cBhvr>
                                      <p:to>
                                        <p:strVal val="hidden"/>
                                      </p:to>
                                    </p:set>
                                  </p:subTnLst>
                                </p:cTn>
                              </p:par>
                            </p:childTnLst>
                          </p:cTn>
                        </p:par>
                        <p:par>
                          <p:cTn id="39" fill="hold" nodeType="afterGroup">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900102"/>
                                        </p:tgtEl>
                                        <p:attrNameLst>
                                          <p:attrName>style.visibility</p:attrName>
                                        </p:attrNameLst>
                                      </p:cBhvr>
                                      <p:to>
                                        <p:strVal val="visible"/>
                                      </p:to>
                                    </p:set>
                                    <p:anim calcmode="lin" valueType="num">
                                      <p:cBhvr additive="base">
                                        <p:cTn id="42" dur="500" fill="hold"/>
                                        <p:tgtEl>
                                          <p:spTgt spid="900102"/>
                                        </p:tgtEl>
                                        <p:attrNameLst>
                                          <p:attrName>ppt_x</p:attrName>
                                        </p:attrNameLst>
                                      </p:cBhvr>
                                      <p:tavLst>
                                        <p:tav tm="0">
                                          <p:val>
                                            <p:strVal val="1+#ppt_w/2"/>
                                          </p:val>
                                        </p:tav>
                                        <p:tav tm="100000">
                                          <p:val>
                                            <p:strVal val="#ppt_x"/>
                                          </p:val>
                                        </p:tav>
                                      </p:tavLst>
                                    </p:anim>
                                    <p:anim calcmode="lin" valueType="num">
                                      <p:cBhvr additive="base">
                                        <p:cTn id="43" dur="500" fill="hold"/>
                                        <p:tgtEl>
                                          <p:spTgt spid="900102"/>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1500"/>
                            </p:stCondLst>
                            <p:childTnLst>
                              <p:par>
                                <p:cTn id="45" presetID="2" presetClass="entr" presetSubtype="8" fill="hold" grpId="0" nodeType="afterEffect">
                                  <p:stCondLst>
                                    <p:cond delay="0"/>
                                  </p:stCondLst>
                                  <p:childTnLst>
                                    <p:set>
                                      <p:cBhvr>
                                        <p:cTn id="46" dur="1" fill="hold">
                                          <p:stCondLst>
                                            <p:cond delay="0"/>
                                          </p:stCondLst>
                                        </p:cTn>
                                        <p:tgtEl>
                                          <p:spTgt spid="900103"/>
                                        </p:tgtEl>
                                        <p:attrNameLst>
                                          <p:attrName>style.visibility</p:attrName>
                                        </p:attrNameLst>
                                      </p:cBhvr>
                                      <p:to>
                                        <p:strVal val="visible"/>
                                      </p:to>
                                    </p:set>
                                    <p:anim calcmode="lin" valueType="num">
                                      <p:cBhvr additive="base">
                                        <p:cTn id="47" dur="500" fill="hold"/>
                                        <p:tgtEl>
                                          <p:spTgt spid="900103"/>
                                        </p:tgtEl>
                                        <p:attrNameLst>
                                          <p:attrName>ppt_x</p:attrName>
                                        </p:attrNameLst>
                                      </p:cBhvr>
                                      <p:tavLst>
                                        <p:tav tm="0">
                                          <p:val>
                                            <p:strVal val="0-#ppt_w/2"/>
                                          </p:val>
                                        </p:tav>
                                        <p:tav tm="100000">
                                          <p:val>
                                            <p:strVal val="#ppt_x"/>
                                          </p:val>
                                        </p:tav>
                                      </p:tavLst>
                                    </p:anim>
                                    <p:anim calcmode="lin" valueType="num">
                                      <p:cBhvr additive="base">
                                        <p:cTn id="48" dur="500" fill="hold"/>
                                        <p:tgtEl>
                                          <p:spTgt spid="90010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2000"/>
                            </p:stCondLst>
                            <p:childTnLst>
                              <p:par>
                                <p:cTn id="50" presetID="2" presetClass="entr" presetSubtype="2" fill="hold" grpId="0" nodeType="afterEffect">
                                  <p:stCondLst>
                                    <p:cond delay="0"/>
                                  </p:stCondLst>
                                  <p:childTnLst>
                                    <p:set>
                                      <p:cBhvr>
                                        <p:cTn id="51" dur="1" fill="hold">
                                          <p:stCondLst>
                                            <p:cond delay="0"/>
                                          </p:stCondLst>
                                        </p:cTn>
                                        <p:tgtEl>
                                          <p:spTgt spid="900104"/>
                                        </p:tgtEl>
                                        <p:attrNameLst>
                                          <p:attrName>style.visibility</p:attrName>
                                        </p:attrNameLst>
                                      </p:cBhvr>
                                      <p:to>
                                        <p:strVal val="visible"/>
                                      </p:to>
                                    </p:set>
                                    <p:anim calcmode="lin" valueType="num">
                                      <p:cBhvr additive="base">
                                        <p:cTn id="52" dur="500" fill="hold"/>
                                        <p:tgtEl>
                                          <p:spTgt spid="900104"/>
                                        </p:tgtEl>
                                        <p:attrNameLst>
                                          <p:attrName>ppt_x</p:attrName>
                                        </p:attrNameLst>
                                      </p:cBhvr>
                                      <p:tavLst>
                                        <p:tav tm="0">
                                          <p:val>
                                            <p:strVal val="1+#ppt_w/2"/>
                                          </p:val>
                                        </p:tav>
                                        <p:tav tm="100000">
                                          <p:val>
                                            <p:strVal val="#ppt_x"/>
                                          </p:val>
                                        </p:tav>
                                      </p:tavLst>
                                    </p:anim>
                                    <p:anim calcmode="lin" valueType="num">
                                      <p:cBhvr additive="base">
                                        <p:cTn id="53" dur="500" fill="hold"/>
                                        <p:tgtEl>
                                          <p:spTgt spid="900104"/>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2500"/>
                            </p:stCondLst>
                            <p:childTnLst>
                              <p:par>
                                <p:cTn id="55" presetID="2" presetClass="entr" presetSubtype="8" fill="hold" grpId="0" nodeType="afterEffect">
                                  <p:stCondLst>
                                    <p:cond delay="0"/>
                                  </p:stCondLst>
                                  <p:childTnLst>
                                    <p:set>
                                      <p:cBhvr>
                                        <p:cTn id="56" dur="1" fill="hold">
                                          <p:stCondLst>
                                            <p:cond delay="0"/>
                                          </p:stCondLst>
                                        </p:cTn>
                                        <p:tgtEl>
                                          <p:spTgt spid="900105"/>
                                        </p:tgtEl>
                                        <p:attrNameLst>
                                          <p:attrName>style.visibility</p:attrName>
                                        </p:attrNameLst>
                                      </p:cBhvr>
                                      <p:to>
                                        <p:strVal val="visible"/>
                                      </p:to>
                                    </p:set>
                                    <p:anim calcmode="lin" valueType="num">
                                      <p:cBhvr additive="base">
                                        <p:cTn id="57" dur="500" fill="hold"/>
                                        <p:tgtEl>
                                          <p:spTgt spid="900105"/>
                                        </p:tgtEl>
                                        <p:attrNameLst>
                                          <p:attrName>ppt_x</p:attrName>
                                        </p:attrNameLst>
                                      </p:cBhvr>
                                      <p:tavLst>
                                        <p:tav tm="0">
                                          <p:val>
                                            <p:strVal val="0-#ppt_w/2"/>
                                          </p:val>
                                        </p:tav>
                                        <p:tav tm="100000">
                                          <p:val>
                                            <p:strVal val="#ppt_x"/>
                                          </p:val>
                                        </p:tav>
                                      </p:tavLst>
                                    </p:anim>
                                    <p:anim calcmode="lin" valueType="num">
                                      <p:cBhvr additive="base">
                                        <p:cTn id="58" dur="500" fill="hold"/>
                                        <p:tgtEl>
                                          <p:spTgt spid="900105"/>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3000"/>
                            </p:stCondLst>
                            <p:childTnLst>
                              <p:par>
                                <p:cTn id="60" presetID="2" presetClass="entr" presetSubtype="2" fill="hold" grpId="0" nodeType="afterEffect">
                                  <p:stCondLst>
                                    <p:cond delay="0"/>
                                  </p:stCondLst>
                                  <p:childTnLst>
                                    <p:set>
                                      <p:cBhvr>
                                        <p:cTn id="61" dur="1" fill="hold">
                                          <p:stCondLst>
                                            <p:cond delay="0"/>
                                          </p:stCondLst>
                                        </p:cTn>
                                        <p:tgtEl>
                                          <p:spTgt spid="900106"/>
                                        </p:tgtEl>
                                        <p:attrNameLst>
                                          <p:attrName>style.visibility</p:attrName>
                                        </p:attrNameLst>
                                      </p:cBhvr>
                                      <p:to>
                                        <p:strVal val="visible"/>
                                      </p:to>
                                    </p:set>
                                    <p:anim calcmode="lin" valueType="num">
                                      <p:cBhvr additive="base">
                                        <p:cTn id="62" dur="500" fill="hold"/>
                                        <p:tgtEl>
                                          <p:spTgt spid="900106"/>
                                        </p:tgtEl>
                                        <p:attrNameLst>
                                          <p:attrName>ppt_x</p:attrName>
                                        </p:attrNameLst>
                                      </p:cBhvr>
                                      <p:tavLst>
                                        <p:tav tm="0">
                                          <p:val>
                                            <p:strVal val="1+#ppt_w/2"/>
                                          </p:val>
                                        </p:tav>
                                        <p:tav tm="100000">
                                          <p:val>
                                            <p:strVal val="#ppt_x"/>
                                          </p:val>
                                        </p:tav>
                                      </p:tavLst>
                                    </p:anim>
                                    <p:anim calcmode="lin" valueType="num">
                                      <p:cBhvr additive="base">
                                        <p:cTn id="63" dur="500" fill="hold"/>
                                        <p:tgtEl>
                                          <p:spTgt spid="900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utoUpdateAnimBg="0"/>
      <p:bldP spid="900099" grpId="0" autoUpdateAnimBg="0"/>
      <p:bldP spid="900100" grpId="0" autoUpdateAnimBg="0"/>
      <p:bldP spid="900101" grpId="0" autoUpdateAnimBg="0"/>
      <p:bldP spid="900102" grpId="0" autoUpdateAnimBg="0"/>
      <p:bldP spid="900103" grpId="0" autoUpdateAnimBg="0"/>
      <p:bldP spid="900104" grpId="0" autoUpdateAnimBg="0"/>
      <p:bldP spid="900105" grpId="0" autoUpdateAnimBg="0"/>
      <p:bldP spid="90010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Achieving Synonymy</a:t>
            </a:r>
          </a:p>
        </p:txBody>
      </p:sp>
      <p:graphicFrame>
        <p:nvGraphicFramePr>
          <p:cNvPr id="5" name="Content Placeholder 2">
            <a:extLst>
              <a:ext uri="{FF2B5EF4-FFF2-40B4-BE49-F238E27FC236}">
                <a16:creationId xmlns:a16="http://schemas.microsoft.com/office/drawing/2014/main" id="{84C79351-8A83-4EFB-B093-3FDDC0321EB6}"/>
              </a:ext>
            </a:extLst>
          </p:cNvPr>
          <p:cNvGraphicFramePr>
            <a:graphicFrameLocks noGrp="1"/>
          </p:cNvGraphicFramePr>
          <p:nvPr>
            <p:ph idx="1"/>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680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69D6FC56-7A13-4D4D-BF7C-A56394E2E0C6}"/>
              </a:ext>
            </a:extLst>
          </p:cNvPr>
          <p:cNvPicPr>
            <a:picLocks noChangeAspect="1"/>
          </p:cNvPicPr>
          <p:nvPr/>
        </p:nvPicPr>
        <p:blipFill rotWithShape="1">
          <a:blip r:embed="rId2">
            <a:extLst>
              <a:ext uri="{28A0092B-C50C-407E-A947-70E740481C1C}">
                <a14:useLocalDpi xmlns:a14="http://schemas.microsoft.com/office/drawing/2010/main" val="0"/>
              </a:ext>
            </a:extLst>
          </a:blip>
          <a:srcRect l="25801" r="30578" b="2"/>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AC17CBCB-C938-4374-B080-428EABA088D5}"/>
              </a:ext>
            </a:extLst>
          </p:cNvPr>
          <p:cNvSpPr>
            <a:spLocks noGrp="1"/>
          </p:cNvSpPr>
          <p:nvPr>
            <p:ph type="title"/>
          </p:nvPr>
        </p:nvSpPr>
        <p:spPr>
          <a:xfrm>
            <a:off x="541867" y="587704"/>
            <a:ext cx="7145866" cy="778933"/>
          </a:xfrm>
        </p:spPr>
        <p:txBody>
          <a:bodyPr anchor="ctr">
            <a:normAutofit/>
          </a:bodyPr>
          <a:lstStyle/>
          <a:p>
            <a:r>
              <a:rPr lang="en-US" sz="3200" dirty="0">
                <a:solidFill>
                  <a:schemeClr val="accent1"/>
                </a:solidFill>
              </a:rPr>
              <a:t>Integration into Search</a:t>
            </a:r>
          </a:p>
        </p:txBody>
      </p:sp>
      <p:sp>
        <p:nvSpPr>
          <p:cNvPr id="3" name="Content Placeholder 2">
            <a:extLst>
              <a:ext uri="{FF2B5EF4-FFF2-40B4-BE49-F238E27FC236}">
                <a16:creationId xmlns:a16="http://schemas.microsoft.com/office/drawing/2014/main" id="{E0D169AB-64D7-4DD9-BDA3-42DC2548F484}"/>
              </a:ext>
            </a:extLst>
          </p:cNvPr>
          <p:cNvSpPr>
            <a:spLocks noGrp="1"/>
          </p:cNvSpPr>
          <p:nvPr>
            <p:ph idx="1"/>
          </p:nvPr>
        </p:nvSpPr>
        <p:spPr>
          <a:xfrm>
            <a:off x="541866" y="1489388"/>
            <a:ext cx="7145867" cy="4228239"/>
          </a:xfrm>
        </p:spPr>
        <p:txBody>
          <a:bodyPr>
            <a:normAutofit fontScale="92500" lnSpcReduction="10000"/>
          </a:bodyPr>
          <a:lstStyle/>
          <a:p>
            <a:pPr>
              <a:lnSpc>
                <a:spcPct val="90000"/>
              </a:lnSpc>
              <a:buClr>
                <a:srgbClr val="F55619"/>
              </a:buClr>
              <a:buFont typeface="Arial" panose="020B0604020202020204" pitchFamily="34" charset="0"/>
              <a:buChar char="•"/>
            </a:pPr>
            <a:r>
              <a:rPr lang="en-US" sz="1100" dirty="0">
                <a:solidFill>
                  <a:srgbClr val="FEFFFF"/>
                </a:solidFill>
                <a:latin typeface="Arial" panose="020B0604020202020204" pitchFamily="34" charset="0"/>
                <a:cs typeface="Arial" panose="020B0604020202020204" pitchFamily="34" charset="0"/>
              </a:rPr>
              <a:t> </a:t>
            </a:r>
            <a:r>
              <a:rPr lang="en-US" sz="1600" b="0" i="0" dirty="0">
                <a:effectLst/>
                <a:latin typeface="Arial" panose="020B0604020202020204" pitchFamily="34" charset="0"/>
                <a:cs typeface="Arial" panose="020B0604020202020204" pitchFamily="34" charset="0"/>
              </a:rPr>
              <a:t>Mandatory input fields, Fixed-length, Display fields in the result, Searchable fields, Subfields </a:t>
            </a:r>
          </a:p>
          <a:p>
            <a:pPr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Database indexing behavior</a:t>
            </a:r>
          </a:p>
          <a:p>
            <a:pPr marL="742950" lvl="1"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Allows for custom indexing behavior</a:t>
            </a:r>
          </a:p>
          <a:p>
            <a:pPr>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Search types</a:t>
            </a:r>
          </a:p>
          <a:p>
            <a:pPr marL="742950" lvl="1"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Word parse, phrase parse, and indexing terms </a:t>
            </a:r>
          </a:p>
          <a:p>
            <a:pPr marL="742950" lvl="1" indent="-285750">
              <a:lnSpc>
                <a:spcPct val="90000"/>
              </a:lnSpc>
              <a:buClr>
                <a:srgbClr val="F55619"/>
              </a:buClr>
              <a:buFont typeface="Arial" panose="020B0604020202020204" pitchFamily="34" charset="0"/>
              <a:buChar char="•"/>
            </a:pPr>
            <a:r>
              <a:rPr lang="en-US" sz="1600" dirty="0">
                <a:latin typeface="Arial" panose="020B0604020202020204" pitchFamily="34" charset="0"/>
                <a:cs typeface="Arial" panose="020B0604020202020204" pitchFamily="34" charset="0"/>
              </a:rPr>
              <a:t>Boolean search types: Equals, Not, Or, Number, Exact matches, etc.…</a:t>
            </a:r>
          </a:p>
          <a:p>
            <a:pPr lvl="2"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Can be mixed and matched based on the desired query</a:t>
            </a:r>
          </a:p>
          <a:p>
            <a:pPr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Sortable fields</a:t>
            </a:r>
          </a:p>
          <a:p>
            <a:pPr marL="742950" lvl="1"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Sort fields in export or other views (already in-spec)</a:t>
            </a:r>
          </a:p>
          <a:p>
            <a:pPr>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Search implementation</a:t>
            </a:r>
          </a:p>
          <a:p>
            <a:pPr marL="742950" lvl="1"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Search against title, abstract, descriptors, organizations, people names, and geographic information </a:t>
            </a:r>
            <a:endParaRPr lang="en-US" sz="1600" dirty="0">
              <a:latin typeface="Arial" panose="020B0604020202020204" pitchFamily="34" charset="0"/>
              <a:cs typeface="Arial" panose="020B0604020202020204" pitchFamily="34" charset="0"/>
            </a:endParaRPr>
          </a:p>
          <a:p>
            <a:pPr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Allows for map-integration</a:t>
            </a:r>
          </a:p>
          <a:p>
            <a:pPr marL="742950" lvl="1" indent="-285750">
              <a:lnSpc>
                <a:spcPct val="90000"/>
              </a:lnSpc>
              <a:buClr>
                <a:srgbClr val="F55619"/>
              </a:buClr>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Utilize a GIS field for presenting the location meta-data of records</a:t>
            </a:r>
          </a:p>
        </p:txBody>
      </p:sp>
    </p:spTree>
    <p:extLst>
      <p:ext uri="{BB962C8B-B14F-4D97-AF65-F5344CB8AC3E}">
        <p14:creationId xmlns:p14="http://schemas.microsoft.com/office/powerpoint/2010/main" val="331668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FA51-6AF4-2C43-AFF8-BD70B9D002B2}"/>
              </a:ext>
            </a:extLst>
          </p:cNvPr>
          <p:cNvSpPr>
            <a:spLocks noGrp="1"/>
          </p:cNvSpPr>
          <p:nvPr>
            <p:ph type="title"/>
          </p:nvPr>
        </p:nvSpPr>
        <p:spPr/>
        <p:txBody>
          <a:bodyPr/>
          <a:lstStyle/>
          <a:p>
            <a:r>
              <a:rPr lang="en-US" dirty="0"/>
              <a:t>Content Without Access Is Nearly Worthless.</a:t>
            </a:r>
          </a:p>
        </p:txBody>
      </p:sp>
      <p:sp>
        <p:nvSpPr>
          <p:cNvPr id="3" name="Content Placeholder 2">
            <a:extLst>
              <a:ext uri="{FF2B5EF4-FFF2-40B4-BE49-F238E27FC236}">
                <a16:creationId xmlns:a16="http://schemas.microsoft.com/office/drawing/2014/main" id="{4DB3F841-905A-FC43-B161-D2966356AEF4}"/>
              </a:ext>
            </a:extLst>
          </p:cNvPr>
          <p:cNvSpPr>
            <a:spLocks noGrp="1"/>
          </p:cNvSpPr>
          <p:nvPr>
            <p:ph idx="1"/>
          </p:nvPr>
        </p:nvSpPr>
        <p:spPr/>
        <p:txBody>
          <a:bodyPr/>
          <a:lstStyle/>
          <a:p>
            <a:r>
              <a:rPr lang="en-US" dirty="0"/>
              <a:t>Enterprise search is how an organization </a:t>
            </a:r>
          </a:p>
          <a:p>
            <a:pPr lvl="1"/>
            <a:r>
              <a:rPr lang="en-US" dirty="0"/>
              <a:t>… helps people seek the information they need, </a:t>
            </a:r>
          </a:p>
          <a:p>
            <a:pPr lvl="1"/>
            <a:r>
              <a:rPr lang="en-US" dirty="0"/>
              <a:t>… in any format, </a:t>
            </a:r>
          </a:p>
          <a:p>
            <a:pPr lvl="2"/>
            <a:r>
              <a:rPr lang="en-US" dirty="0"/>
              <a:t>databases, </a:t>
            </a:r>
          </a:p>
          <a:p>
            <a:pPr lvl="2"/>
            <a:r>
              <a:rPr lang="en-US" dirty="0"/>
              <a:t>document management systems </a:t>
            </a:r>
          </a:p>
          <a:p>
            <a:pPr lvl="2"/>
            <a:r>
              <a:rPr lang="en-US" dirty="0"/>
              <a:t>paper. </a:t>
            </a:r>
          </a:p>
          <a:p>
            <a:pPr lvl="1"/>
            <a:r>
              <a:rPr lang="en-US" dirty="0"/>
              <a:t>… from anywhere inside their company. </a:t>
            </a:r>
          </a:p>
          <a:p>
            <a:pPr lvl="1"/>
            <a:r>
              <a:rPr lang="en-US" dirty="0"/>
              <a:t>We need to get the right information at the right time.</a:t>
            </a:r>
          </a:p>
          <a:p>
            <a:endParaRPr lang="en-US" dirty="0"/>
          </a:p>
        </p:txBody>
      </p:sp>
      <p:pic>
        <p:nvPicPr>
          <p:cNvPr id="5" name="Graphic 4" descr="Artificial Intelligence with solid fill">
            <a:extLst>
              <a:ext uri="{FF2B5EF4-FFF2-40B4-BE49-F238E27FC236}">
                <a16:creationId xmlns:a16="http://schemas.microsoft.com/office/drawing/2014/main" id="{8D16215F-9A3A-5444-A53B-2BF96E5625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9875" y="1580309"/>
            <a:ext cx="3958949" cy="3958949"/>
          </a:xfrm>
          <a:prstGeom prst="rect">
            <a:avLst/>
          </a:prstGeom>
        </p:spPr>
      </p:pic>
    </p:spTree>
    <p:extLst>
      <p:ext uri="{BB962C8B-B14F-4D97-AF65-F5344CB8AC3E}">
        <p14:creationId xmlns:p14="http://schemas.microsoft.com/office/powerpoint/2010/main" val="101915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ontent Management System - Importance and Options — Aezion">
            <a:extLst>
              <a:ext uri="{FF2B5EF4-FFF2-40B4-BE49-F238E27FC236}">
                <a16:creationId xmlns:a16="http://schemas.microsoft.com/office/drawing/2014/main" id="{2002947B-0732-4907-B9C4-607C26059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17" r="12832"/>
          <a:stretch/>
        </p:blipFill>
        <p:spPr bwMode="auto">
          <a:xfrm>
            <a:off x="7732666" y="-48581"/>
            <a:ext cx="4543263" cy="40430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322513-2E9B-469E-91E1-8309FEED15FB}"/>
              </a:ext>
            </a:extLst>
          </p:cNvPr>
          <p:cNvSpPr>
            <a:spLocks noGrp="1"/>
          </p:cNvSpPr>
          <p:nvPr>
            <p:ph type="title"/>
          </p:nvPr>
        </p:nvSpPr>
        <p:spPr>
          <a:xfrm>
            <a:off x="531811" y="158889"/>
            <a:ext cx="7029049" cy="1280890"/>
          </a:xfrm>
        </p:spPr>
        <p:txBody>
          <a:bodyPr>
            <a:noAutofit/>
          </a:bodyPr>
          <a:lstStyle/>
          <a:p>
            <a:pPr>
              <a:lnSpc>
                <a:spcPct val="90000"/>
              </a:lnSpc>
            </a:pPr>
            <a:r>
              <a:rPr lang="en-US" b="0" dirty="0">
                <a:solidFill>
                  <a:schemeClr val="accent1"/>
                </a:solidFill>
              </a:rPr>
              <a:t>Content Management – More Than Just Documents</a:t>
            </a:r>
          </a:p>
        </p:txBody>
      </p:sp>
      <p:sp>
        <p:nvSpPr>
          <p:cNvPr id="3" name="Content Placeholder 2">
            <a:extLst>
              <a:ext uri="{FF2B5EF4-FFF2-40B4-BE49-F238E27FC236}">
                <a16:creationId xmlns:a16="http://schemas.microsoft.com/office/drawing/2014/main" id="{0E2BE4E9-6B78-4308-8BF7-3504B210F339}"/>
              </a:ext>
            </a:extLst>
          </p:cNvPr>
          <p:cNvSpPr>
            <a:spLocks noGrp="1"/>
          </p:cNvSpPr>
          <p:nvPr>
            <p:ph idx="1"/>
          </p:nvPr>
        </p:nvSpPr>
        <p:spPr>
          <a:xfrm>
            <a:off x="93785" y="1439779"/>
            <a:ext cx="8018584" cy="5015612"/>
          </a:xfrm>
        </p:spPr>
        <p:txBody>
          <a:bodyPr>
            <a:noAutofit/>
          </a:bodyPr>
          <a:lstStyle/>
          <a:p>
            <a:pPr>
              <a:lnSpc>
                <a:spcPct val="90000"/>
              </a:lnSpc>
            </a:pPr>
            <a:r>
              <a:rPr lang="en-US" sz="1600" dirty="0">
                <a:latin typeface="Arial" panose="020B0604020202020204" pitchFamily="34" charset="0"/>
                <a:cs typeface="Arial" panose="020B0604020202020204" pitchFamily="34" charset="0"/>
              </a:rPr>
              <a:t>Content management is much more than acting as a document store</a:t>
            </a:r>
          </a:p>
          <a:p>
            <a:pPr lvl="1">
              <a:lnSpc>
                <a:spcPct val="90000"/>
              </a:lnSpc>
            </a:pPr>
            <a:r>
              <a:rPr lang="en-US" sz="1600" dirty="0">
                <a:latin typeface="Arial" panose="020B0604020202020204" pitchFamily="34" charset="0"/>
                <a:cs typeface="Arial" panose="020B0604020202020204" pitchFamily="34" charset="0"/>
              </a:rPr>
              <a:t>Ability to upload and store additional data-types</a:t>
            </a:r>
          </a:p>
          <a:p>
            <a:pPr lvl="2">
              <a:lnSpc>
                <a:spcPct val="90000"/>
              </a:lnSpc>
            </a:pPr>
            <a:r>
              <a:rPr lang="en-US" sz="1600" dirty="0">
                <a:latin typeface="Arial" panose="020B0604020202020204" pitchFamily="34" charset="0"/>
                <a:cs typeface="Arial" panose="020B0604020202020204" pitchFamily="34" charset="0"/>
              </a:rPr>
              <a:t>Videos</a:t>
            </a:r>
          </a:p>
          <a:p>
            <a:pPr lvl="2">
              <a:lnSpc>
                <a:spcPct val="90000"/>
              </a:lnSpc>
            </a:pPr>
            <a:r>
              <a:rPr lang="en-US" sz="1600" dirty="0">
                <a:latin typeface="Arial" panose="020B0604020202020204" pitchFamily="34" charset="0"/>
                <a:cs typeface="Arial" panose="020B0604020202020204" pitchFamily="34" charset="0"/>
              </a:rPr>
              <a:t>Images</a:t>
            </a:r>
          </a:p>
          <a:p>
            <a:pPr lvl="2">
              <a:lnSpc>
                <a:spcPct val="90000"/>
              </a:lnSpc>
            </a:pPr>
            <a:r>
              <a:rPr lang="en-US" sz="1600" dirty="0">
                <a:latin typeface="Arial" panose="020B0604020202020204" pitchFamily="34" charset="0"/>
                <a:cs typeface="Arial" panose="020B0604020202020204" pitchFamily="34" charset="0"/>
              </a:rPr>
              <a:t>Files</a:t>
            </a:r>
          </a:p>
          <a:p>
            <a:pPr lvl="3">
              <a:lnSpc>
                <a:spcPct val="90000"/>
              </a:lnSpc>
            </a:pPr>
            <a:r>
              <a:rPr lang="en-US" sz="1600" dirty="0">
                <a:latin typeface="Arial" panose="020B0604020202020204" pitchFamily="34" charset="0"/>
                <a:cs typeface="Arial" panose="020B0604020202020204" pitchFamily="34" charset="0"/>
              </a:rPr>
              <a:t>Excel</a:t>
            </a:r>
          </a:p>
          <a:p>
            <a:pPr lvl="3">
              <a:lnSpc>
                <a:spcPct val="90000"/>
              </a:lnSpc>
            </a:pPr>
            <a:r>
              <a:rPr lang="en-US" sz="1600" dirty="0">
                <a:latin typeface="Arial" panose="020B0604020202020204" pitchFamily="34" charset="0"/>
                <a:cs typeface="Arial" panose="020B0604020202020204" pitchFamily="34" charset="0"/>
              </a:rPr>
              <a:t>Word</a:t>
            </a:r>
          </a:p>
          <a:p>
            <a:pPr lvl="3">
              <a:lnSpc>
                <a:spcPct val="90000"/>
              </a:lnSpc>
            </a:pPr>
            <a:r>
              <a:rPr lang="en-US" sz="1600" dirty="0">
                <a:latin typeface="Arial" panose="020B0604020202020204" pitchFamily="34" charset="0"/>
                <a:cs typeface="Arial" panose="020B0604020202020204" pitchFamily="34" charset="0"/>
              </a:rPr>
              <a:t>Etc.…</a:t>
            </a:r>
          </a:p>
          <a:p>
            <a:pPr lvl="1">
              <a:lnSpc>
                <a:spcPct val="90000"/>
              </a:lnSpc>
            </a:pPr>
            <a:r>
              <a:rPr lang="en-US" sz="1600" dirty="0">
                <a:latin typeface="Arial" panose="020B0604020202020204" pitchFamily="34" charset="0"/>
                <a:cs typeface="Arial" panose="020B0604020202020204" pitchFamily="34" charset="0"/>
              </a:rPr>
              <a:t>Ability to serve the content along-side the document</a:t>
            </a:r>
          </a:p>
          <a:p>
            <a:pPr lvl="2">
              <a:lnSpc>
                <a:spcPct val="90000"/>
              </a:lnSpc>
            </a:pPr>
            <a:r>
              <a:rPr lang="en-US" sz="1600" dirty="0">
                <a:latin typeface="Arial" panose="020B0604020202020204" pitchFamily="34" charset="0"/>
                <a:cs typeface="Arial" panose="020B0604020202020204" pitchFamily="34" charset="0"/>
              </a:rPr>
              <a:t>API’s to access and deliver the objects</a:t>
            </a:r>
          </a:p>
          <a:p>
            <a:pPr lvl="3">
              <a:lnSpc>
                <a:spcPct val="90000"/>
              </a:lnSpc>
            </a:pPr>
            <a:r>
              <a:rPr lang="en-US" sz="1600" dirty="0">
                <a:latin typeface="Arial" panose="020B0604020202020204" pitchFamily="34" charset="0"/>
                <a:cs typeface="Arial" panose="020B0604020202020204" pitchFamily="34" charset="0"/>
              </a:rPr>
              <a:t>While AWS provides this, it is generally very complex</a:t>
            </a:r>
          </a:p>
          <a:p>
            <a:pPr lvl="3">
              <a:lnSpc>
                <a:spcPct val="90000"/>
              </a:lnSpc>
            </a:pPr>
            <a:r>
              <a:rPr lang="en-US" sz="1600" dirty="0">
                <a:latin typeface="Arial" panose="020B0604020202020204" pitchFamily="34" charset="0"/>
                <a:cs typeface="Arial" panose="020B0604020202020204" pitchFamily="34" charset="0"/>
              </a:rPr>
              <a:t>XIS simplifies this process via understanding the target audience</a:t>
            </a:r>
          </a:p>
          <a:p>
            <a:pPr lvl="1">
              <a:lnSpc>
                <a:spcPct val="90000"/>
              </a:lnSpc>
            </a:pPr>
            <a:r>
              <a:rPr lang="en-US" sz="1600" dirty="0">
                <a:latin typeface="Arial" panose="020B0604020202020204" pitchFamily="34" charset="0"/>
                <a:cs typeface="Arial" panose="020B0604020202020204" pitchFamily="34" charset="0"/>
              </a:rPr>
              <a:t>Challenges for libraries</a:t>
            </a:r>
          </a:p>
          <a:p>
            <a:pPr lvl="2">
              <a:lnSpc>
                <a:spcPct val="90000"/>
              </a:lnSpc>
            </a:pPr>
            <a:r>
              <a:rPr lang="en-US" sz="1600" dirty="0">
                <a:latin typeface="Arial" panose="020B0604020202020204" pitchFamily="34" charset="0"/>
                <a:cs typeface="Arial" panose="020B0604020202020204" pitchFamily="34" charset="0"/>
              </a:rPr>
              <a:t>Systems are often designed for naïve implementations</a:t>
            </a:r>
          </a:p>
          <a:p>
            <a:pPr lvl="3">
              <a:lnSpc>
                <a:spcPct val="90000"/>
              </a:lnSpc>
            </a:pPr>
            <a:r>
              <a:rPr lang="en-US" sz="1600" dirty="0">
                <a:latin typeface="Arial" panose="020B0604020202020204" pitchFamily="34" charset="0"/>
                <a:cs typeface="Arial" panose="020B0604020202020204" pitchFamily="34" charset="0"/>
              </a:rPr>
              <a:t>Storage of books and journals and the like</a:t>
            </a:r>
          </a:p>
          <a:p>
            <a:pPr lvl="2">
              <a:lnSpc>
                <a:spcPct val="90000"/>
              </a:lnSpc>
            </a:pPr>
            <a:r>
              <a:rPr lang="en-US" sz="1600" dirty="0">
                <a:latin typeface="Arial" panose="020B0604020202020204" pitchFamily="34" charset="0"/>
                <a:cs typeface="Arial" panose="020B0604020202020204" pitchFamily="34" charset="0"/>
              </a:rPr>
              <a:t>XIS solves this by giving a use-case specific implementation of CMS</a:t>
            </a:r>
          </a:p>
          <a:p>
            <a:pPr>
              <a:lnSpc>
                <a:spcPct val="90000"/>
              </a:lnSpc>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518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F59B-5B34-1C47-8060-C89CB4DBE975}"/>
              </a:ext>
            </a:extLst>
          </p:cNvPr>
          <p:cNvSpPr>
            <a:spLocks noGrp="1"/>
          </p:cNvSpPr>
          <p:nvPr>
            <p:ph type="title"/>
          </p:nvPr>
        </p:nvSpPr>
        <p:spPr>
          <a:xfrm>
            <a:off x="838200" y="365125"/>
            <a:ext cx="10515600" cy="5472967"/>
          </a:xfrm>
        </p:spPr>
        <p:txBody>
          <a:bodyPr>
            <a:normAutofit/>
          </a:bodyPr>
          <a:lstStyle/>
          <a:p>
            <a:r>
              <a:rPr lang="en-US" sz="4800" dirty="0">
                <a:solidFill>
                  <a:schemeClr val="bg2">
                    <a:lumMod val="75000"/>
                  </a:schemeClr>
                </a:solidFill>
              </a:rPr>
              <a:t>Search Software</a:t>
            </a:r>
            <a:br>
              <a:rPr lang="en-US" sz="4800" dirty="0"/>
            </a:br>
            <a:r>
              <a:rPr lang="en-US" sz="4800" dirty="0">
                <a:solidFill>
                  <a:schemeClr val="bg2">
                    <a:lumMod val="75000"/>
                  </a:schemeClr>
                </a:solidFill>
              </a:rPr>
              <a:t>Content Layer</a:t>
            </a:r>
            <a:br>
              <a:rPr lang="en-US" sz="4800" dirty="0">
                <a:solidFill>
                  <a:schemeClr val="bg2">
                    <a:lumMod val="75000"/>
                  </a:schemeClr>
                </a:solidFill>
              </a:rPr>
            </a:br>
            <a:r>
              <a:rPr lang="en-US" sz="4800" dirty="0">
                <a:solidFill>
                  <a:schemeClr val="bg2">
                    <a:lumMod val="75000"/>
                  </a:schemeClr>
                </a:solidFill>
              </a:rPr>
              <a:t>	Adding the Taxonomy</a:t>
            </a:r>
            <a:br>
              <a:rPr lang="en-US" sz="4800" dirty="0">
                <a:solidFill>
                  <a:schemeClr val="tx2"/>
                </a:solidFill>
              </a:rPr>
            </a:br>
            <a:r>
              <a:rPr lang="en-US" sz="4800" dirty="0">
                <a:solidFill>
                  <a:schemeClr val="accent1"/>
                </a:solidFill>
              </a:rPr>
              <a:t>Presentation layer (User Interface)</a:t>
            </a:r>
            <a:br>
              <a:rPr lang="en-US" sz="4800" dirty="0">
                <a:solidFill>
                  <a:schemeClr val="tx2"/>
                </a:solidFill>
              </a:rPr>
            </a:br>
            <a:br>
              <a:rPr lang="en-US" sz="4800" dirty="0">
                <a:solidFill>
                  <a:schemeClr val="tx2"/>
                </a:solidFill>
              </a:rPr>
            </a:br>
            <a:endParaRPr lang="en-US" sz="4800" dirty="0">
              <a:solidFill>
                <a:schemeClr val="tx2"/>
              </a:solidFill>
            </a:endParaRPr>
          </a:p>
        </p:txBody>
      </p:sp>
    </p:spTree>
    <p:extLst>
      <p:ext uri="{BB962C8B-B14F-4D97-AF65-F5344CB8AC3E}">
        <p14:creationId xmlns:p14="http://schemas.microsoft.com/office/powerpoint/2010/main" val="567234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9BB6432-4AAA-7841-BD84-E15DA0D4E4C5}"/>
              </a:ext>
            </a:extLst>
          </p:cNvPr>
          <p:cNvPicPr>
            <a:picLocks noChangeAspect="1"/>
          </p:cNvPicPr>
          <p:nvPr/>
        </p:nvPicPr>
        <p:blipFill>
          <a:blip r:embed="rId2"/>
          <a:stretch>
            <a:fillRect/>
          </a:stretch>
        </p:blipFill>
        <p:spPr>
          <a:xfrm>
            <a:off x="609600" y="0"/>
            <a:ext cx="10972800" cy="6858000"/>
          </a:xfrm>
          <a:prstGeom prst="rect">
            <a:avLst/>
          </a:prstGeom>
        </p:spPr>
      </p:pic>
      <p:sp>
        <p:nvSpPr>
          <p:cNvPr id="2" name="TextBox 1">
            <a:extLst>
              <a:ext uri="{FF2B5EF4-FFF2-40B4-BE49-F238E27FC236}">
                <a16:creationId xmlns:a16="http://schemas.microsoft.com/office/drawing/2014/main" id="{FF379048-381A-B047-AD56-8B026B77C65B}"/>
              </a:ext>
            </a:extLst>
          </p:cNvPr>
          <p:cNvSpPr txBox="1"/>
          <p:nvPr/>
        </p:nvSpPr>
        <p:spPr>
          <a:xfrm>
            <a:off x="6096000" y="4796852"/>
            <a:ext cx="5346207" cy="830997"/>
          </a:xfrm>
          <a:prstGeom prst="rect">
            <a:avLst/>
          </a:prstGeom>
          <a:noFill/>
        </p:spPr>
        <p:txBody>
          <a:bodyPr wrap="none" rtlCol="0">
            <a:spAutoFit/>
          </a:bodyPr>
          <a:lstStyle/>
          <a:p>
            <a:r>
              <a:rPr lang="en-US" sz="4800" dirty="0">
                <a:solidFill>
                  <a:srgbClr val="FF0000"/>
                </a:solidFill>
              </a:rPr>
              <a:t>Just give me Google!</a:t>
            </a:r>
          </a:p>
        </p:txBody>
      </p:sp>
    </p:spTree>
    <p:extLst>
      <p:ext uri="{BB962C8B-B14F-4D97-AF65-F5344CB8AC3E}">
        <p14:creationId xmlns:p14="http://schemas.microsoft.com/office/powerpoint/2010/main" val="1197573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EAFC-6D2C-D84D-B081-AE37A6426249}"/>
              </a:ext>
            </a:extLst>
          </p:cNvPr>
          <p:cNvSpPr>
            <a:spLocks noGrp="1"/>
          </p:cNvSpPr>
          <p:nvPr>
            <p:ph type="title"/>
          </p:nvPr>
        </p:nvSpPr>
        <p:spPr/>
        <p:txBody>
          <a:bodyPr/>
          <a:lstStyle/>
          <a:p>
            <a:r>
              <a:rPr lang="en-US" dirty="0"/>
              <a:t>Google</a:t>
            </a:r>
          </a:p>
        </p:txBody>
      </p:sp>
      <p:sp>
        <p:nvSpPr>
          <p:cNvPr id="3" name="Content Placeholder 2">
            <a:extLst>
              <a:ext uri="{FF2B5EF4-FFF2-40B4-BE49-F238E27FC236}">
                <a16:creationId xmlns:a16="http://schemas.microsoft.com/office/drawing/2014/main" id="{02466B52-9EA3-5247-A49F-6D48C4857F0B}"/>
              </a:ext>
            </a:extLst>
          </p:cNvPr>
          <p:cNvSpPr>
            <a:spLocks noGrp="1"/>
          </p:cNvSpPr>
          <p:nvPr>
            <p:ph idx="1"/>
          </p:nvPr>
        </p:nvSpPr>
        <p:spPr>
          <a:xfrm>
            <a:off x="838200" y="1379095"/>
            <a:ext cx="10515600" cy="4871803"/>
          </a:xfrm>
        </p:spPr>
        <p:txBody>
          <a:bodyPr>
            <a:normAutofit/>
          </a:bodyPr>
          <a:lstStyle/>
          <a:p>
            <a:r>
              <a:rPr lang="en-US" dirty="0"/>
              <a:t>Billions of pages</a:t>
            </a:r>
          </a:p>
          <a:p>
            <a:r>
              <a:rPr lang="en-US" dirty="0"/>
              <a:t>Trillions of queries</a:t>
            </a:r>
          </a:p>
          <a:p>
            <a:pPr lvl="1"/>
            <a:r>
              <a:rPr lang="en-US" dirty="0"/>
              <a:t>15% new topics each day</a:t>
            </a:r>
          </a:p>
          <a:p>
            <a:r>
              <a:rPr lang="en-US" dirty="0"/>
              <a:t>User Contributed Content</a:t>
            </a:r>
          </a:p>
          <a:p>
            <a:r>
              <a:rPr lang="en-US" dirty="0"/>
              <a:t>Ranking of pages </a:t>
            </a:r>
          </a:p>
          <a:p>
            <a:r>
              <a:rPr lang="en-US" dirty="0"/>
              <a:t>Synonyms</a:t>
            </a:r>
          </a:p>
          <a:p>
            <a:r>
              <a:rPr lang="en-US" dirty="0"/>
              <a:t>Interpretive meaning of query</a:t>
            </a:r>
          </a:p>
          <a:p>
            <a:pPr lvl="1"/>
            <a:r>
              <a:rPr lang="en-US" dirty="0"/>
              <a:t>understanding exactly what you mean and giving you back exactly what you want</a:t>
            </a:r>
          </a:p>
          <a:p>
            <a:r>
              <a:rPr lang="en-US" dirty="0"/>
              <a:t>Doesn't work on small collections</a:t>
            </a:r>
          </a:p>
        </p:txBody>
      </p:sp>
      <p:pic>
        <p:nvPicPr>
          <p:cNvPr id="6" name="Picture 5" descr="Graphical user interface, text, application, email&#10;&#10;Description automatically generated">
            <a:extLst>
              <a:ext uri="{FF2B5EF4-FFF2-40B4-BE49-F238E27FC236}">
                <a16:creationId xmlns:a16="http://schemas.microsoft.com/office/drawing/2014/main" id="{9AF67CFC-D6B1-7646-B7C0-A87D07CB73D4}"/>
              </a:ext>
            </a:extLst>
          </p:cNvPr>
          <p:cNvPicPr>
            <a:picLocks noChangeAspect="1"/>
          </p:cNvPicPr>
          <p:nvPr/>
        </p:nvPicPr>
        <p:blipFill rotWithShape="1">
          <a:blip r:embed="rId2"/>
          <a:srcRect l="64526" t="38033" r="11157" b="31803"/>
          <a:stretch/>
        </p:blipFill>
        <p:spPr>
          <a:xfrm>
            <a:off x="7000406" y="869394"/>
            <a:ext cx="4949841" cy="3837517"/>
          </a:xfrm>
          <a:prstGeom prst="rect">
            <a:avLst/>
          </a:prstGeom>
        </p:spPr>
      </p:pic>
    </p:spTree>
    <p:extLst>
      <p:ext uri="{BB962C8B-B14F-4D97-AF65-F5344CB8AC3E}">
        <p14:creationId xmlns:p14="http://schemas.microsoft.com/office/powerpoint/2010/main" val="1154276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MediaSleuth"/>
          <p:cNvPicPr>
            <a:picLocks noChangeAspect="1" noChangeArrowheads="1"/>
          </p:cNvPicPr>
          <p:nvPr/>
        </p:nvPicPr>
        <p:blipFill>
          <a:blip r:embed="rId3"/>
          <a:srcRect/>
          <a:stretch>
            <a:fillRect/>
          </a:stretch>
        </p:blipFill>
        <p:spPr bwMode="auto">
          <a:xfrm>
            <a:off x="1504580" y="762000"/>
            <a:ext cx="9182839" cy="5867400"/>
          </a:xfrm>
          <a:prstGeom prst="rect">
            <a:avLst/>
          </a:prstGeom>
          <a:noFill/>
          <a:effectLst>
            <a:outerShdw blurRad="50800" dist="38100" dir="2700000" algn="tl" rotWithShape="0">
              <a:prstClr val="black">
                <a:alpha val="40000"/>
              </a:prstClr>
            </a:outerShdw>
          </a:effectLst>
        </p:spPr>
      </p:pic>
      <p:sp>
        <p:nvSpPr>
          <p:cNvPr id="159747" name="Rectangle 2"/>
          <p:cNvSpPr>
            <a:spLocks noGrp="1" noChangeArrowheads="1"/>
          </p:cNvSpPr>
          <p:nvPr>
            <p:ph type="ctrTitle"/>
          </p:nvPr>
        </p:nvSpPr>
        <p:spPr>
          <a:xfrm>
            <a:off x="117231" y="76200"/>
            <a:ext cx="12074769" cy="762000"/>
          </a:xfrm>
        </p:spPr>
        <p:txBody>
          <a:bodyPr>
            <a:normAutofit fontScale="90000"/>
          </a:bodyPr>
          <a:lstStyle/>
          <a:p>
            <a:pPr algn="ctr"/>
            <a:r>
              <a:rPr lang="en-US" b="1" dirty="0">
                <a:solidFill>
                  <a:srgbClr val="0357A6"/>
                </a:solidFill>
              </a:rPr>
              <a:t>Taxonomy  Search</a:t>
            </a:r>
            <a:endParaRPr lang="en-US" dirty="0">
              <a:solidFill>
                <a:srgbClr val="0357A6"/>
              </a:solidFill>
            </a:endParaRPr>
          </a:p>
        </p:txBody>
      </p:sp>
      <p:sp>
        <p:nvSpPr>
          <p:cNvPr id="15" name="Rounded Rectangular Callout 230"/>
          <p:cNvSpPr>
            <a:spLocks noChangeArrowheads="1"/>
          </p:cNvSpPr>
          <p:nvPr/>
        </p:nvSpPr>
        <p:spPr bwMode="auto">
          <a:xfrm>
            <a:off x="3581400" y="5638800"/>
            <a:ext cx="2133600" cy="990600"/>
          </a:xfrm>
          <a:prstGeom prst="wedgeRoundRectCallout">
            <a:avLst>
              <a:gd name="adj1" fmla="val -126735"/>
              <a:gd name="adj2" fmla="val -118269"/>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endParaRPr lang="en-US" sz="2000" i="1" dirty="0">
              <a:solidFill>
                <a:srgbClr val="404040"/>
              </a:solidFill>
            </a:endParaRPr>
          </a:p>
          <a:p>
            <a:pPr>
              <a:lnSpc>
                <a:spcPct val="90000"/>
              </a:lnSpc>
            </a:pPr>
            <a:r>
              <a:rPr lang="en-US" sz="2000" i="1" dirty="0">
                <a:solidFill>
                  <a:srgbClr val="404040"/>
                </a:solidFill>
              </a:rPr>
              <a:t>Navigate the full Taxonomy “tree”</a:t>
            </a:r>
          </a:p>
          <a:p>
            <a:pPr>
              <a:lnSpc>
                <a:spcPct val="90000"/>
              </a:lnSpc>
            </a:pPr>
            <a:endParaRPr lang="en-US" sz="2000" b="1" dirty="0">
              <a:solidFill>
                <a:srgbClr val="404040"/>
              </a:solidFill>
            </a:endParaRPr>
          </a:p>
        </p:txBody>
      </p:sp>
      <p:sp>
        <p:nvSpPr>
          <p:cNvPr id="16" name="Rounded Rectangular Callout 230"/>
          <p:cNvSpPr>
            <a:spLocks noChangeArrowheads="1"/>
          </p:cNvSpPr>
          <p:nvPr/>
        </p:nvSpPr>
        <p:spPr bwMode="auto">
          <a:xfrm>
            <a:off x="1905000" y="2209800"/>
            <a:ext cx="2743200" cy="762000"/>
          </a:xfrm>
          <a:prstGeom prst="wedgeRoundRectCallout">
            <a:avLst>
              <a:gd name="adj1" fmla="val 61853"/>
              <a:gd name="adj2" fmla="val -95509"/>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r>
              <a:rPr lang="en-US" sz="2000" i="1" dirty="0">
                <a:solidFill>
                  <a:schemeClr val="tx2">
                    <a:lumMod val="95000"/>
                    <a:lumOff val="5000"/>
                  </a:schemeClr>
                </a:solidFill>
              </a:rPr>
              <a:t>Auto-completion Using the Taxonomy</a:t>
            </a:r>
          </a:p>
        </p:txBody>
      </p:sp>
      <p:sp>
        <p:nvSpPr>
          <p:cNvPr id="18" name="AutoShape 12"/>
          <p:cNvSpPr>
            <a:spLocks noChangeArrowheads="1"/>
          </p:cNvSpPr>
          <p:nvPr/>
        </p:nvSpPr>
        <p:spPr bwMode="auto">
          <a:xfrm rot="10800000">
            <a:off x="6629400" y="4114800"/>
            <a:ext cx="1676400" cy="304800"/>
          </a:xfrm>
          <a:prstGeom prst="wedgeRectCallout">
            <a:avLst>
              <a:gd name="adj1" fmla="val -90265"/>
              <a:gd name="adj2" fmla="val 473890"/>
            </a:avLst>
          </a:prstGeom>
          <a:solidFill>
            <a:schemeClr val="bg2">
              <a:lumMod val="40000"/>
              <a:lumOff val="60000"/>
            </a:schemeClr>
          </a:solidFill>
          <a:ln w="9525" algn="ctr">
            <a:solidFill>
              <a:schemeClr val="tx1"/>
            </a:solidFill>
            <a:miter lim="800000"/>
            <a:headEnd/>
            <a:tailEnd/>
          </a:ln>
          <a:effectLst/>
        </p:spPr>
        <p:txBody>
          <a:bodyPr rot="10800000" vert="eaVert"/>
          <a:lstStyle/>
          <a:p>
            <a:pPr algn="ctr">
              <a:spcBef>
                <a:spcPct val="20000"/>
              </a:spcBef>
              <a:buClr>
                <a:schemeClr val="bg2"/>
              </a:buClr>
              <a:buSzPct val="70000"/>
              <a:buFont typeface="Wingdings" pitchFamily="2" charset="2"/>
              <a:buNone/>
            </a:pPr>
            <a:endParaRPr lang="en-US" sz="1600">
              <a:latin typeface="Arial" charset="0"/>
            </a:endParaRPr>
          </a:p>
        </p:txBody>
      </p:sp>
      <p:sp>
        <p:nvSpPr>
          <p:cNvPr id="17" name="Rounded Rectangular Callout 230"/>
          <p:cNvSpPr>
            <a:spLocks noChangeArrowheads="1"/>
          </p:cNvSpPr>
          <p:nvPr/>
        </p:nvSpPr>
        <p:spPr bwMode="auto">
          <a:xfrm>
            <a:off x="6019800" y="3810000"/>
            <a:ext cx="2514600" cy="1219200"/>
          </a:xfrm>
          <a:prstGeom prst="wedgeRoundRectCallout">
            <a:avLst>
              <a:gd name="adj1" fmla="val 71788"/>
              <a:gd name="adj2" fmla="val -25682"/>
              <a:gd name="adj3" fmla="val 16667"/>
            </a:avLst>
          </a:prstGeom>
          <a:solidFill>
            <a:schemeClr val="bg2">
              <a:lumMod val="40000"/>
              <a:lumOff val="60000"/>
            </a:schemeClr>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spcBef>
                <a:spcPts val="600"/>
              </a:spcBef>
            </a:pPr>
            <a:endParaRPr lang="en-US" sz="2000" dirty="0">
              <a:solidFill>
                <a:schemeClr val="bg1"/>
              </a:solidFill>
            </a:endParaRPr>
          </a:p>
          <a:p>
            <a:pPr>
              <a:lnSpc>
                <a:spcPct val="90000"/>
              </a:lnSpc>
              <a:spcBef>
                <a:spcPts val="600"/>
              </a:spcBef>
            </a:pPr>
            <a:r>
              <a:rPr lang="en-US" sz="2000" i="1" dirty="0">
                <a:solidFill>
                  <a:schemeClr val="tx2">
                    <a:lumMod val="95000"/>
                    <a:lumOff val="5000"/>
                  </a:schemeClr>
                </a:solidFill>
              </a:rPr>
              <a:t>Guide the user by applying various  semantic relationships</a:t>
            </a:r>
          </a:p>
          <a:p>
            <a:pPr>
              <a:lnSpc>
                <a:spcPct val="90000"/>
              </a:lnSpc>
            </a:pPr>
            <a:endParaRPr lang="en-US" sz="2000" dirty="0">
              <a:solidFill>
                <a:srgbClr val="404040"/>
              </a:solidFill>
            </a:endParaRPr>
          </a:p>
        </p:txBody>
      </p:sp>
    </p:spTree>
    <p:extLst>
      <p:ext uri="{BB962C8B-B14F-4D97-AF65-F5344CB8AC3E}">
        <p14:creationId xmlns:p14="http://schemas.microsoft.com/office/powerpoint/2010/main" val="1622885931"/>
      </p:ext>
    </p:extLst>
  </p:cSld>
  <p:clrMapOvr>
    <a:masterClrMapping/>
  </p:clrMapOvr>
  <p:transition spd="slow"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dissolve">
                                      <p:cBhvr>
                                        <p:cTn id="7" dur="500"/>
                                        <p:tgtEl>
                                          <p:spTgt spid="1597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4800600" y="228601"/>
            <a:ext cx="5562600" cy="4557311"/>
          </a:xfrm>
          <a:prstGeom prst="rect">
            <a:avLst/>
          </a:prstGeom>
          <a:noFill/>
          <a:ln w="12700" cap="sq">
            <a:noFill/>
            <a:miter lim="800000"/>
            <a:headEnd type="none" w="sm" len="sm"/>
            <a:tailEnd type="none" w="sm" len="sm"/>
          </a:ln>
        </p:spPr>
      </p:pic>
      <p:sp>
        <p:nvSpPr>
          <p:cNvPr id="15363" name="TextBox 2"/>
          <p:cNvSpPr txBox="1">
            <a:spLocks noChangeArrowheads="1"/>
          </p:cNvSpPr>
          <p:nvPr/>
        </p:nvSpPr>
        <p:spPr bwMode="auto">
          <a:xfrm>
            <a:off x="1905000" y="4800601"/>
            <a:ext cx="8305800" cy="954107"/>
          </a:xfrm>
          <a:prstGeom prst="rect">
            <a:avLst/>
          </a:prstGeom>
          <a:noFill/>
          <a:ln w="9525">
            <a:noFill/>
            <a:miter lim="800000"/>
            <a:headEnd/>
            <a:tailEnd/>
          </a:ln>
        </p:spPr>
        <p:txBody>
          <a:bodyPr wrap="square">
            <a:spAutoFit/>
          </a:bodyPr>
          <a:lstStyle/>
          <a:p>
            <a:r>
              <a:rPr lang="en-US" sz="2800" dirty="0"/>
              <a:t>Link search and taxonomy directly to the supply or documents or by redirecting to a shopping cart</a:t>
            </a:r>
          </a:p>
        </p:txBody>
      </p:sp>
      <p:sp>
        <p:nvSpPr>
          <p:cNvPr id="15364" name="Rectangle 3"/>
          <p:cNvSpPr>
            <a:spLocks noChangeArrowheads="1"/>
          </p:cNvSpPr>
          <p:nvPr/>
        </p:nvSpPr>
        <p:spPr bwMode="auto">
          <a:xfrm>
            <a:off x="1752600" y="1295401"/>
            <a:ext cx="2800350" cy="1384995"/>
          </a:xfrm>
          <a:prstGeom prst="rect">
            <a:avLst/>
          </a:prstGeom>
          <a:noFill/>
          <a:ln w="9525">
            <a:noFill/>
            <a:miter lim="800000"/>
            <a:headEnd/>
            <a:tailEnd/>
          </a:ln>
        </p:spPr>
        <p:txBody>
          <a:bodyPr>
            <a:spAutoFit/>
          </a:bodyPr>
          <a:lstStyle/>
          <a:p>
            <a:r>
              <a:rPr lang="en-US" sz="2800" dirty="0"/>
              <a:t>Direct link to e-commerce to improve sales</a:t>
            </a:r>
          </a:p>
        </p:txBody>
      </p:sp>
    </p:spTree>
    <p:extLst>
      <p:ext uri="{BB962C8B-B14F-4D97-AF65-F5344CB8AC3E}">
        <p14:creationId xmlns:p14="http://schemas.microsoft.com/office/powerpoint/2010/main" val="2957443169"/>
      </p:ext>
    </p:extLst>
  </p:cSld>
  <p:clrMapOvr>
    <a:masterClrMapping/>
  </p:clrMapOvr>
  <p:transition spd="slow"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9">
            <a:extLst>
              <a:ext uri="{FF2B5EF4-FFF2-40B4-BE49-F238E27FC236}">
                <a16:creationId xmlns:a16="http://schemas.microsoft.com/office/drawing/2014/main" id="{C9C74EFB-F1D7-4C9E-8DE1-066380F82546}"/>
              </a:ext>
            </a:extLst>
          </p:cNvPr>
          <p:cNvSpPr>
            <a:spLocks noChangeArrowheads="1"/>
          </p:cNvSpPr>
          <p:nvPr/>
        </p:nvSpPr>
        <p:spPr bwMode="auto">
          <a:xfrm>
            <a:off x="1524000" y="26988"/>
            <a:ext cx="9144000" cy="914400"/>
          </a:xfrm>
          <a:prstGeom prst="rect">
            <a:avLst/>
          </a:prstGeom>
          <a:noFill/>
          <a:ln w="9525" algn="ctr">
            <a:noFill/>
            <a:round/>
            <a:headEnd/>
            <a:tailEnd/>
          </a:ln>
        </p:spPr>
        <p:txBody>
          <a:bodyPr wrap="none" lIns="82936" tIns="41469" rIns="82936" bIns="41469" anchor="ctr"/>
          <a:lstStyle>
            <a:lvl1pPr defTabSz="407988">
              <a:spcBef>
                <a:spcPct val="20000"/>
              </a:spcBef>
              <a:buClr>
                <a:srgbClr val="0099FF"/>
              </a:buClr>
              <a:buSzPct val="70000"/>
              <a:buFont typeface="Wingdings" panose="05000000000000000000"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defTabSz="407988">
              <a:spcBef>
                <a:spcPct val="20000"/>
              </a:spcBef>
              <a:buClr>
                <a:srgbClr val="0099FF"/>
              </a:buClr>
              <a:buSzPct val="75000"/>
              <a:buFont typeface="Wingdings" panose="05000000000000000000"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defTabSz="407988">
              <a:spcBef>
                <a:spcPct val="20000"/>
              </a:spcBef>
              <a:buClr>
                <a:srgbClr val="0099FF"/>
              </a:buClr>
              <a:buSzPct val="65000"/>
              <a:buFont typeface="Wingdings" panose="05000000000000000000"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defTabSz="407988">
              <a:spcBef>
                <a:spcPct val="20000"/>
              </a:spcBef>
              <a:buClr>
                <a:srgbClr val="0099FF"/>
              </a:buClr>
              <a:buSzPct val="75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defTabSz="407988">
              <a:spcBef>
                <a:spcPct val="20000"/>
              </a:spcBef>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defTabSz="407988"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defTabSz="407988"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defTabSz="407988"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defTabSz="407988"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9pPr>
          </a:lstStyle>
          <a:p>
            <a:pPr algn="ctr" eaLnBrk="1">
              <a:lnSpc>
                <a:spcPct val="97000"/>
              </a:lnSpc>
              <a:spcBef>
                <a:spcPct val="0"/>
              </a:spcBef>
              <a:buClr>
                <a:srgbClr val="000000"/>
              </a:buClr>
              <a:buSzPct val="45000"/>
              <a:buFont typeface="Wingdings" panose="05000000000000000000" pitchFamily="2" charset="2"/>
              <a:buNone/>
            </a:pPr>
            <a:endParaRPr lang="en-US" altLang="en-US" sz="1600" b="1">
              <a:latin typeface="Bitstream Vera Sans"/>
            </a:endParaRPr>
          </a:p>
        </p:txBody>
      </p:sp>
      <p:sp>
        <p:nvSpPr>
          <p:cNvPr id="159746" name="Title 1">
            <a:extLst>
              <a:ext uri="{FF2B5EF4-FFF2-40B4-BE49-F238E27FC236}">
                <a16:creationId xmlns:a16="http://schemas.microsoft.com/office/drawing/2014/main" id="{3D79484C-D30C-496F-8568-E91E446A49FA}"/>
              </a:ext>
            </a:extLst>
          </p:cNvPr>
          <p:cNvSpPr>
            <a:spLocks noGrp="1" noChangeArrowheads="1"/>
          </p:cNvSpPr>
          <p:nvPr>
            <p:ph type="title" idx="4294967295"/>
          </p:nvPr>
        </p:nvSpPr>
        <p:spPr>
          <a:xfrm>
            <a:off x="0" y="228600"/>
            <a:ext cx="9144000" cy="914400"/>
          </a:xfrm>
        </p:spPr>
        <p:txBody>
          <a:bodyPr anchor="t">
            <a:normAutofit/>
          </a:bodyPr>
          <a:lstStyle/>
          <a:p>
            <a:pPr eaLnBrk="1" hangingPunct="1"/>
            <a:r>
              <a:rPr lang="en-US" altLang="en-US" b="1" dirty="0">
                <a:solidFill>
                  <a:srgbClr val="0357A6"/>
                </a:solidFill>
              </a:rPr>
              <a:t>Link to Additional Resources</a:t>
            </a:r>
          </a:p>
        </p:txBody>
      </p:sp>
      <p:sp>
        <p:nvSpPr>
          <p:cNvPr id="4" name="Date Placeholder 3">
            <a:extLst>
              <a:ext uri="{FF2B5EF4-FFF2-40B4-BE49-F238E27FC236}">
                <a16:creationId xmlns:a16="http://schemas.microsoft.com/office/drawing/2014/main" id="{E951DCDD-C3CB-4054-AE15-38B5FD3D515D}"/>
              </a:ext>
            </a:extLst>
          </p:cNvPr>
          <p:cNvSpPr txBox="1">
            <a:spLocks noGrp="1"/>
          </p:cNvSpPr>
          <p:nvPr/>
        </p:nvSpPr>
        <p:spPr>
          <a:xfrm>
            <a:off x="8686800" y="6434139"/>
            <a:ext cx="1803400" cy="365125"/>
          </a:xfrm>
          <a:prstGeom prst="rect">
            <a:avLst/>
          </a:prstGeom>
          <a:noFill/>
        </p:spPr>
        <p:txBody>
          <a:bodyPr anchor="ctr"/>
          <a:lstStyle/>
          <a:p>
            <a:pPr algn="r" defTabSz="457200">
              <a:defRPr/>
            </a:pPr>
            <a:r>
              <a:rPr lang="en-US" sz="1050">
                <a:solidFill>
                  <a:schemeClr val="bg1">
                    <a:lumMod val="50000"/>
                  </a:schemeClr>
                </a:solidFill>
                <a:latin typeface="Helvetica"/>
                <a:cs typeface="Helvetica"/>
              </a:rPr>
              <a:t>CONFIDENTIAL</a:t>
            </a:r>
            <a:endParaRPr lang="en-US" sz="1050" dirty="0">
              <a:solidFill>
                <a:schemeClr val="bg1">
                  <a:lumMod val="50000"/>
                </a:schemeClr>
              </a:solidFill>
              <a:latin typeface="Helvetica"/>
              <a:cs typeface="Helvetica"/>
            </a:endParaRPr>
          </a:p>
        </p:txBody>
      </p:sp>
      <p:sp>
        <p:nvSpPr>
          <p:cNvPr id="159748" name="TextBox 4">
            <a:extLst>
              <a:ext uri="{FF2B5EF4-FFF2-40B4-BE49-F238E27FC236}">
                <a16:creationId xmlns:a16="http://schemas.microsoft.com/office/drawing/2014/main" id="{0C66F889-11C0-4F83-9612-9B08BE099DE7}"/>
              </a:ext>
            </a:extLst>
          </p:cNvPr>
          <p:cNvSpPr txBox="1">
            <a:spLocks noChangeArrowheads="1"/>
          </p:cNvSpPr>
          <p:nvPr/>
        </p:nvSpPr>
        <p:spPr bwMode="auto">
          <a:xfrm>
            <a:off x="5105400" y="3276601"/>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0099FF"/>
              </a:buClr>
              <a:buSzPct val="70000"/>
              <a:buFont typeface="Wingdings" panose="05000000000000000000"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rgbClr val="0099FF"/>
              </a:buClr>
              <a:buSzPct val="75000"/>
              <a:buFont typeface="Wingdings" panose="05000000000000000000"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lr>
                <a:srgbClr val="0099FF"/>
              </a:buClr>
              <a:buSzPct val="65000"/>
              <a:buFont typeface="Wingdings" panose="05000000000000000000"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lr>
                <a:srgbClr val="0099FF"/>
              </a:buClr>
              <a:buSzPct val="75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Journal Article on Topic A</a:t>
            </a:r>
          </a:p>
        </p:txBody>
      </p:sp>
      <p:sp>
        <p:nvSpPr>
          <p:cNvPr id="159749" name="TextBox 5">
            <a:extLst>
              <a:ext uri="{FF2B5EF4-FFF2-40B4-BE49-F238E27FC236}">
                <a16:creationId xmlns:a16="http://schemas.microsoft.com/office/drawing/2014/main" id="{52D71C3F-0270-46D0-A8A3-4ECDD29C4C09}"/>
              </a:ext>
            </a:extLst>
          </p:cNvPr>
          <p:cNvSpPr txBox="1">
            <a:spLocks noChangeArrowheads="1"/>
          </p:cNvSpPr>
          <p:nvPr/>
        </p:nvSpPr>
        <p:spPr bwMode="auto">
          <a:xfrm>
            <a:off x="2667000" y="198120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0099FF"/>
              </a:buClr>
              <a:buSzPct val="70000"/>
              <a:buFont typeface="Wingdings" panose="05000000000000000000"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rgbClr val="0099FF"/>
              </a:buClr>
              <a:buSzPct val="75000"/>
              <a:buFont typeface="Wingdings" panose="05000000000000000000"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lr>
                <a:srgbClr val="0099FF"/>
              </a:buClr>
              <a:buSzPct val="65000"/>
              <a:buFont typeface="Wingdings" panose="05000000000000000000"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lr>
                <a:srgbClr val="0099FF"/>
              </a:buClr>
              <a:buSzPct val="75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ClrTx/>
              <a:buSzTx/>
              <a:buFontTx/>
              <a:buNone/>
            </a:pPr>
            <a:r>
              <a:rPr lang="en-US" altLang="en-US" sz="1800" b="1">
                <a:solidFill>
                  <a:srgbClr val="00B050"/>
                </a:solidFill>
              </a:rPr>
              <a:t>Other Journal Articles on Topic A</a:t>
            </a:r>
          </a:p>
        </p:txBody>
      </p:sp>
      <p:sp>
        <p:nvSpPr>
          <p:cNvPr id="159750" name="TextBox 6">
            <a:extLst>
              <a:ext uri="{FF2B5EF4-FFF2-40B4-BE49-F238E27FC236}">
                <a16:creationId xmlns:a16="http://schemas.microsoft.com/office/drawing/2014/main" id="{88BD3E45-AEF1-4FD4-85CC-73C34BDB320D}"/>
              </a:ext>
            </a:extLst>
          </p:cNvPr>
          <p:cNvSpPr txBox="1">
            <a:spLocks noChangeArrowheads="1"/>
          </p:cNvSpPr>
          <p:nvPr/>
        </p:nvSpPr>
        <p:spPr bwMode="auto">
          <a:xfrm>
            <a:off x="7162800" y="1752601"/>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0099FF"/>
              </a:buClr>
              <a:buSzPct val="70000"/>
              <a:buFont typeface="Wingdings" panose="05000000000000000000"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rgbClr val="0099FF"/>
              </a:buClr>
              <a:buSzPct val="75000"/>
              <a:buFont typeface="Wingdings" panose="05000000000000000000"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lr>
                <a:srgbClr val="0099FF"/>
              </a:buClr>
              <a:buSzPct val="65000"/>
              <a:buFont typeface="Wingdings" panose="05000000000000000000"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lr>
                <a:srgbClr val="0099FF"/>
              </a:buClr>
              <a:buSzPct val="75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ClrTx/>
              <a:buSzTx/>
              <a:buFontTx/>
              <a:buNone/>
            </a:pPr>
            <a:r>
              <a:rPr lang="en-US" altLang="en-US" sz="1800" b="1">
                <a:solidFill>
                  <a:srgbClr val="DEA900"/>
                </a:solidFill>
              </a:rPr>
              <a:t>Upcoming Conference on Topic A</a:t>
            </a:r>
          </a:p>
        </p:txBody>
      </p:sp>
      <p:sp>
        <p:nvSpPr>
          <p:cNvPr id="159751" name="TextBox 7">
            <a:extLst>
              <a:ext uri="{FF2B5EF4-FFF2-40B4-BE49-F238E27FC236}">
                <a16:creationId xmlns:a16="http://schemas.microsoft.com/office/drawing/2014/main" id="{FAAF5D32-47D0-42EA-84B8-0011EA7D1AC6}"/>
              </a:ext>
            </a:extLst>
          </p:cNvPr>
          <p:cNvSpPr txBox="1">
            <a:spLocks noChangeArrowheads="1"/>
          </p:cNvSpPr>
          <p:nvPr/>
        </p:nvSpPr>
        <p:spPr bwMode="auto">
          <a:xfrm>
            <a:off x="6934200" y="4495801"/>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0099FF"/>
              </a:buClr>
              <a:buSzPct val="70000"/>
              <a:buFont typeface="Wingdings" panose="05000000000000000000"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rgbClr val="0099FF"/>
              </a:buClr>
              <a:buSzPct val="75000"/>
              <a:buFont typeface="Wingdings" panose="05000000000000000000"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lr>
                <a:srgbClr val="0099FF"/>
              </a:buClr>
              <a:buSzPct val="65000"/>
              <a:buFont typeface="Wingdings" panose="05000000000000000000"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lr>
                <a:srgbClr val="0099FF"/>
              </a:buClr>
              <a:buSzPct val="75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lr>
                <a:srgbClr val="0099FF"/>
              </a:buClr>
              <a:buSzPct val="50000"/>
              <a:buFont typeface="Wingdings" panose="05000000000000000000" pitchFamily="2" charset="2"/>
              <a:buChar char="v"/>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ClrTx/>
              <a:buSzTx/>
              <a:buFontTx/>
              <a:buNone/>
            </a:pPr>
            <a:r>
              <a:rPr lang="en-US" altLang="en-US" sz="1800" b="1">
                <a:solidFill>
                  <a:srgbClr val="7030A0"/>
                </a:solidFill>
              </a:rPr>
              <a:t>Podcast Interview with Researcher Working on Topic A</a:t>
            </a:r>
          </a:p>
        </p:txBody>
      </p:sp>
      <p:sp>
        <p:nvSpPr>
          <p:cNvPr id="9" name="TextBox 8">
            <a:extLst>
              <a:ext uri="{FF2B5EF4-FFF2-40B4-BE49-F238E27FC236}">
                <a16:creationId xmlns:a16="http://schemas.microsoft.com/office/drawing/2014/main" id="{7AB8C8F9-163E-49FB-BAC0-7ACCE177A7A5}"/>
              </a:ext>
            </a:extLst>
          </p:cNvPr>
          <p:cNvSpPr txBox="1"/>
          <p:nvPr/>
        </p:nvSpPr>
        <p:spPr>
          <a:xfrm>
            <a:off x="2590800" y="4495800"/>
            <a:ext cx="2057400" cy="1200150"/>
          </a:xfrm>
          <a:prstGeom prst="rect">
            <a:avLst/>
          </a:prstGeom>
          <a:noFill/>
        </p:spPr>
        <p:txBody>
          <a:bodyPr>
            <a:spAutoFit/>
          </a:bodyPr>
          <a:lstStyle/>
          <a:p>
            <a:pPr algn="ctr" defTabSz="457200">
              <a:defRPr/>
            </a:pPr>
            <a:r>
              <a:rPr lang="en-US" b="1" dirty="0">
                <a:solidFill>
                  <a:schemeClr val="bg2">
                    <a:lumMod val="25000"/>
                  </a:schemeClr>
                </a:solidFill>
                <a:latin typeface="Arial" charset="0"/>
                <a:cs typeface="Arial" charset="0"/>
              </a:rPr>
              <a:t>Grant Available for Researchers Working on Topic A</a:t>
            </a:r>
          </a:p>
        </p:txBody>
      </p:sp>
      <p:sp>
        <p:nvSpPr>
          <p:cNvPr id="13" name="TextBox 12">
            <a:extLst>
              <a:ext uri="{FF2B5EF4-FFF2-40B4-BE49-F238E27FC236}">
                <a16:creationId xmlns:a16="http://schemas.microsoft.com/office/drawing/2014/main" id="{455DA8C0-84D9-4322-887B-FA1BC83C9106}"/>
              </a:ext>
            </a:extLst>
          </p:cNvPr>
          <p:cNvSpPr txBox="1"/>
          <p:nvPr/>
        </p:nvSpPr>
        <p:spPr>
          <a:xfrm>
            <a:off x="4953000" y="1600201"/>
            <a:ext cx="1524000" cy="923925"/>
          </a:xfrm>
          <a:prstGeom prst="rect">
            <a:avLst/>
          </a:prstGeom>
          <a:noFill/>
        </p:spPr>
        <p:txBody>
          <a:bodyPr>
            <a:spAutoFit/>
          </a:bodyPr>
          <a:lstStyle/>
          <a:p>
            <a:pPr algn="ctr" defTabSz="457200">
              <a:defRPr/>
            </a:pPr>
            <a:r>
              <a:rPr lang="en-US" b="1" dirty="0">
                <a:solidFill>
                  <a:schemeClr val="accent2">
                    <a:lumMod val="50000"/>
                  </a:schemeClr>
                </a:solidFill>
                <a:latin typeface="Arial" charset="0"/>
                <a:cs typeface="Arial" charset="0"/>
              </a:rPr>
              <a:t>CME Activity on Topic A</a:t>
            </a:r>
          </a:p>
        </p:txBody>
      </p:sp>
      <p:sp>
        <p:nvSpPr>
          <p:cNvPr id="14" name="TextBox 13">
            <a:extLst>
              <a:ext uri="{FF2B5EF4-FFF2-40B4-BE49-F238E27FC236}">
                <a16:creationId xmlns:a16="http://schemas.microsoft.com/office/drawing/2014/main" id="{84F72792-D427-45EC-B58A-3232DC7A1A19}"/>
              </a:ext>
            </a:extLst>
          </p:cNvPr>
          <p:cNvSpPr txBox="1"/>
          <p:nvPr/>
        </p:nvSpPr>
        <p:spPr>
          <a:xfrm>
            <a:off x="8229600" y="3048001"/>
            <a:ext cx="1524000" cy="923925"/>
          </a:xfrm>
          <a:prstGeom prst="rect">
            <a:avLst/>
          </a:prstGeom>
          <a:noFill/>
        </p:spPr>
        <p:txBody>
          <a:bodyPr>
            <a:spAutoFit/>
          </a:bodyPr>
          <a:lstStyle/>
          <a:p>
            <a:pPr algn="ctr" defTabSz="457200">
              <a:defRPr/>
            </a:pPr>
            <a:r>
              <a:rPr lang="en-US" b="1" dirty="0">
                <a:solidFill>
                  <a:schemeClr val="accent6">
                    <a:lumMod val="75000"/>
                  </a:schemeClr>
                </a:solidFill>
                <a:latin typeface="Arial" charset="0"/>
                <a:cs typeface="Arial" charset="0"/>
              </a:rPr>
              <a:t>Job Posting for Expert on Topic A</a:t>
            </a:r>
          </a:p>
        </p:txBody>
      </p:sp>
      <p:grpSp>
        <p:nvGrpSpPr>
          <p:cNvPr id="2" name="Group 25">
            <a:extLst>
              <a:ext uri="{FF2B5EF4-FFF2-40B4-BE49-F238E27FC236}">
                <a16:creationId xmlns:a16="http://schemas.microsoft.com/office/drawing/2014/main" id="{C9C35F8B-BA60-4FD3-BC69-0D7BC52ADBE6}"/>
              </a:ext>
            </a:extLst>
          </p:cNvPr>
          <p:cNvGrpSpPr>
            <a:grpSpLocks/>
          </p:cNvGrpSpPr>
          <p:nvPr/>
        </p:nvGrpSpPr>
        <p:grpSpPr bwMode="auto">
          <a:xfrm>
            <a:off x="3352800" y="2057401"/>
            <a:ext cx="5486400" cy="3044825"/>
            <a:chOff x="1536" y="1299"/>
            <a:chExt cx="3456" cy="1918"/>
          </a:xfrm>
        </p:grpSpPr>
        <p:cxnSp>
          <p:nvCxnSpPr>
            <p:cNvPr id="19" name="Straight Arrow Connector 18">
              <a:extLst>
                <a:ext uri="{FF2B5EF4-FFF2-40B4-BE49-F238E27FC236}">
                  <a16:creationId xmlns:a16="http://schemas.microsoft.com/office/drawing/2014/main" id="{CD9C6B62-3B1F-4A9A-8AD4-AD77502F0703}"/>
                </a:ext>
              </a:extLst>
            </p:cNvPr>
            <p:cNvCxnSpPr/>
            <p:nvPr/>
          </p:nvCxnSpPr>
          <p:spPr>
            <a:xfrm>
              <a:off x="2064" y="1824"/>
              <a:ext cx="624" cy="384"/>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8899458F-E3AE-4360-A3AA-99F592556AA1}"/>
                </a:ext>
              </a:extLst>
            </p:cNvPr>
            <p:cNvCxnSpPr/>
            <p:nvPr/>
          </p:nvCxnSpPr>
          <p:spPr>
            <a:xfrm flipV="1">
              <a:off x="2208" y="2592"/>
              <a:ext cx="576" cy="384"/>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986FADAD-C566-4025-BE5E-39E082366EDB}"/>
                </a:ext>
              </a:extLst>
            </p:cNvPr>
            <p:cNvCxnSpPr/>
            <p:nvPr/>
          </p:nvCxnSpPr>
          <p:spPr>
            <a:xfrm flipV="1">
              <a:off x="3360" y="1680"/>
              <a:ext cx="576" cy="432"/>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4D98071B-1E8D-427E-A312-13ED97053E63}"/>
                </a:ext>
              </a:extLst>
            </p:cNvPr>
            <p:cNvCxnSpPr/>
            <p:nvPr/>
          </p:nvCxnSpPr>
          <p:spPr>
            <a:xfrm>
              <a:off x="3360" y="2544"/>
              <a:ext cx="528" cy="336"/>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12">
              <a:extLst>
                <a:ext uri="{FF2B5EF4-FFF2-40B4-BE49-F238E27FC236}">
                  <a16:creationId xmlns:a16="http://schemas.microsoft.com/office/drawing/2014/main" id="{78FEE50F-5A38-4F0D-AC47-727A90F8AF6D}"/>
                </a:ext>
              </a:extLst>
            </p:cNvPr>
            <p:cNvCxnSpPr>
              <a:endCxn id="17" idx="1"/>
            </p:cNvCxnSpPr>
            <p:nvPr/>
          </p:nvCxnSpPr>
          <p:spPr>
            <a:xfrm flipV="1">
              <a:off x="2016" y="1299"/>
              <a:ext cx="432" cy="141"/>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5" name="Straight Arrow Connector 13">
              <a:extLst>
                <a:ext uri="{FF2B5EF4-FFF2-40B4-BE49-F238E27FC236}">
                  <a16:creationId xmlns:a16="http://schemas.microsoft.com/office/drawing/2014/main" id="{C1E141E2-3920-412F-8C98-5F937D6B2AF8}"/>
                </a:ext>
              </a:extLst>
            </p:cNvPr>
            <p:cNvCxnSpPr>
              <a:stCxn id="18" idx="0"/>
              <a:endCxn id="7" idx="2"/>
            </p:cNvCxnSpPr>
            <p:nvPr/>
          </p:nvCxnSpPr>
          <p:spPr>
            <a:xfrm rot="16200000" flipV="1">
              <a:off x="4539" y="1467"/>
              <a:ext cx="234" cy="672"/>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DDC1A95C-8611-4240-864D-2D4AB86E110C}"/>
                </a:ext>
              </a:extLst>
            </p:cNvPr>
            <p:cNvCxnSpPr>
              <a:endCxn id="6" idx="2"/>
            </p:cNvCxnSpPr>
            <p:nvPr/>
          </p:nvCxnSpPr>
          <p:spPr>
            <a:xfrm rot="16200000" flipV="1">
              <a:off x="1122" y="2418"/>
              <a:ext cx="828" cy="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618FDD3C-FABF-4444-AA54-9A7C3BFB4C3B}"/>
                </a:ext>
              </a:extLst>
            </p:cNvPr>
            <p:cNvCxnSpPr/>
            <p:nvPr/>
          </p:nvCxnSpPr>
          <p:spPr>
            <a:xfrm>
              <a:off x="2256" y="3216"/>
              <a:ext cx="1440" cy="1"/>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3614527E-7CE2-4FB8-B77A-EF02A99C9365}"/>
                </a:ext>
              </a:extLst>
            </p:cNvPr>
            <p:cNvCxnSpPr>
              <a:stCxn id="17" idx="3"/>
              <a:endCxn id="7" idx="1"/>
            </p:cNvCxnSpPr>
            <p:nvPr/>
          </p:nvCxnSpPr>
          <p:spPr>
            <a:xfrm>
              <a:off x="3408" y="1299"/>
              <a:ext cx="432" cy="96"/>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EAAFBB1C-794A-406E-94B4-7AE928D8EAE2}"/>
                </a:ext>
              </a:extLst>
            </p:cNvPr>
            <p:cNvCxnSpPr>
              <a:stCxn id="18" idx="2"/>
              <a:endCxn id="8" idx="0"/>
            </p:cNvCxnSpPr>
            <p:nvPr/>
          </p:nvCxnSpPr>
          <p:spPr>
            <a:xfrm rot="5400000">
              <a:off x="4575" y="2415"/>
              <a:ext cx="330" cy="504"/>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CFC53408-2E12-439B-8F45-51BB58885FE5}"/>
                </a:ext>
              </a:extLst>
            </p:cNvPr>
            <p:cNvCxnSpPr/>
            <p:nvPr/>
          </p:nvCxnSpPr>
          <p:spPr>
            <a:xfrm rot="16200000" flipV="1">
              <a:off x="3735" y="2169"/>
              <a:ext cx="1146" cy="168"/>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43AF223C-C7CB-4F50-A83D-79D49221E166}"/>
                </a:ext>
              </a:extLst>
            </p:cNvPr>
            <p:cNvCxnSpPr/>
            <p:nvPr/>
          </p:nvCxnSpPr>
          <p:spPr>
            <a:xfrm flipV="1">
              <a:off x="3552" y="2209"/>
              <a:ext cx="1008" cy="95"/>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52D3D875-F99A-4437-A417-1A4CE1EFD247}"/>
                </a:ext>
              </a:extLst>
            </p:cNvPr>
            <p:cNvCxnSpPr>
              <a:stCxn id="159748" idx="0"/>
            </p:cNvCxnSpPr>
            <p:nvPr/>
          </p:nvCxnSpPr>
          <p:spPr>
            <a:xfrm rot="16200000" flipV="1">
              <a:off x="2784" y="1779"/>
              <a:ext cx="480" cy="96"/>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A5172614-F0E0-4FB4-86E8-5EF708AD4008}"/>
                </a:ext>
              </a:extLst>
            </p:cNvPr>
            <p:cNvCxnSpPr/>
            <p:nvPr/>
          </p:nvCxnSpPr>
          <p:spPr>
            <a:xfrm rot="5400000" flipH="1" flipV="1">
              <a:off x="1500" y="1692"/>
              <a:ext cx="1296" cy="984"/>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grpSp>
      <p:sp>
        <p:nvSpPr>
          <p:cNvPr id="40" name="TextBox 39">
            <a:extLst>
              <a:ext uri="{FF2B5EF4-FFF2-40B4-BE49-F238E27FC236}">
                <a16:creationId xmlns:a16="http://schemas.microsoft.com/office/drawing/2014/main" id="{DAC4A2B3-54F4-4DDF-8F02-6A96E89E780B}"/>
              </a:ext>
            </a:extLst>
          </p:cNvPr>
          <p:cNvSpPr txBox="1"/>
          <p:nvPr/>
        </p:nvSpPr>
        <p:spPr>
          <a:xfrm>
            <a:off x="5029200" y="5257801"/>
            <a:ext cx="1814728" cy="646331"/>
          </a:xfrm>
          <a:prstGeom prst="rect">
            <a:avLst/>
          </a:prstGeom>
          <a:noFill/>
        </p:spPr>
        <p:txBody>
          <a:bodyPr wrap="none">
            <a:spAutoFit/>
          </a:bodyPr>
          <a:lstStyle/>
          <a:p>
            <a:pPr eaLnBrk="1" hangingPunct="1">
              <a:defRPr/>
            </a:pPr>
            <a:r>
              <a:rPr lang="en-US" b="1" dirty="0">
                <a:latin typeface="+mj-lt"/>
              </a:rPr>
              <a:t>Author Networks</a:t>
            </a:r>
          </a:p>
          <a:p>
            <a:pPr eaLnBrk="1" hangingPunct="1">
              <a:defRPr/>
            </a:pPr>
            <a:r>
              <a:rPr lang="en-US" b="1" dirty="0">
                <a:latin typeface="+mj-lt"/>
              </a:rPr>
              <a:t>Social Networking</a:t>
            </a:r>
          </a:p>
        </p:txBody>
      </p:sp>
      <p:cxnSp>
        <p:nvCxnSpPr>
          <p:cNvPr id="41" name="Straight Arrow Connector 40">
            <a:extLst>
              <a:ext uri="{FF2B5EF4-FFF2-40B4-BE49-F238E27FC236}">
                <a16:creationId xmlns:a16="http://schemas.microsoft.com/office/drawing/2014/main" id="{7A4E1D70-D61C-454A-A54A-389039BA1A49}"/>
              </a:ext>
            </a:extLst>
          </p:cNvPr>
          <p:cNvCxnSpPr/>
          <p:nvPr/>
        </p:nvCxnSpPr>
        <p:spPr bwMode="auto">
          <a:xfrm rot="5400000" flipH="1" flipV="1">
            <a:off x="5314950" y="4743450"/>
            <a:ext cx="1143000" cy="3810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44" name="Straight Arrow Connector 43">
            <a:extLst>
              <a:ext uri="{FF2B5EF4-FFF2-40B4-BE49-F238E27FC236}">
                <a16:creationId xmlns:a16="http://schemas.microsoft.com/office/drawing/2014/main" id="{D4DF5CCE-5060-43F5-948E-D65681198E3A}"/>
              </a:ext>
            </a:extLst>
          </p:cNvPr>
          <p:cNvCxnSpPr/>
          <p:nvPr/>
        </p:nvCxnSpPr>
        <p:spPr bwMode="auto">
          <a:xfrm>
            <a:off x="4343400" y="5486400"/>
            <a:ext cx="609600" cy="22860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BA40BA5E-B7C9-40CA-A28B-8B0E5CB84BAE}"/>
              </a:ext>
            </a:extLst>
          </p:cNvPr>
          <p:cNvCxnSpPr/>
          <p:nvPr/>
        </p:nvCxnSpPr>
        <p:spPr bwMode="auto">
          <a:xfrm flipV="1">
            <a:off x="7315200" y="5410200"/>
            <a:ext cx="685800" cy="228600"/>
          </a:xfrm>
          <a:prstGeom prst="straightConnector1">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32169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mv="urn:schemas-microsoft-com:mac:vml" xmlns="">
      <mp:transition xmlns:mp="http://schemas.microsoft.com/office/mac/powerpoint/2008/mai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Box 5">
            <a:extLst>
              <a:ext uri="{FF2B5EF4-FFF2-40B4-BE49-F238E27FC236}">
                <a16:creationId xmlns:a16="http://schemas.microsoft.com/office/drawing/2014/main" id="{39BAE704-0542-554D-A858-A9936DA1FA79}"/>
              </a:ext>
            </a:extLst>
          </p:cNvPr>
          <p:cNvSpPr txBox="1">
            <a:spLocks noChangeArrowheads="1"/>
          </p:cNvSpPr>
          <p:nvPr/>
        </p:nvSpPr>
        <p:spPr bwMode="auto">
          <a:xfrm>
            <a:off x="304800" y="833436"/>
            <a:ext cx="6553200" cy="3754438"/>
          </a:xfrm>
          <a:prstGeom prst="rect">
            <a:avLst/>
          </a:prstGeom>
          <a:solidFill>
            <a:schemeClr val="bg1"/>
          </a:solidFill>
          <a:ln w="9525">
            <a:solidFill>
              <a:schemeClr val="tx1"/>
            </a:solidFill>
            <a:miter lim="800000"/>
            <a:headEnd/>
            <a:tailEnd/>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400" b="1" dirty="0">
                <a:latin typeface="Bitstream Vera Sans"/>
              </a:rPr>
              <a:t>Cancer Epidemiology Biomarkers &amp; Prevention</a:t>
            </a:r>
            <a:r>
              <a:rPr lang="en-US" altLang="en-US" sz="1400" dirty="0">
                <a:latin typeface="Bitstream Vera Sans"/>
              </a:rPr>
              <a:t> </a:t>
            </a:r>
          </a:p>
          <a:p>
            <a:pPr eaLnBrk="1" hangingPunct="1">
              <a:spcBef>
                <a:spcPct val="0"/>
              </a:spcBef>
              <a:buClrTx/>
              <a:buSzTx/>
              <a:buFontTx/>
              <a:buNone/>
            </a:pPr>
            <a:r>
              <a:rPr lang="en-US" altLang="en-US" sz="1400" dirty="0">
                <a:latin typeface="Bitstream Vera Sans"/>
              </a:rPr>
              <a:t>Vol. 12, 161-164, </a:t>
            </a:r>
          </a:p>
          <a:p>
            <a:pPr eaLnBrk="1" hangingPunct="1">
              <a:spcBef>
                <a:spcPct val="0"/>
              </a:spcBef>
              <a:buClrTx/>
              <a:buSzTx/>
              <a:buFontTx/>
              <a:buNone/>
            </a:pPr>
            <a:r>
              <a:rPr lang="en-US" altLang="en-US" sz="1400" dirty="0">
                <a:latin typeface="Bitstream Vera Sans"/>
              </a:rPr>
              <a:t>February 2003</a:t>
            </a:r>
            <a:br>
              <a:rPr lang="en-US" altLang="en-US" sz="1400" dirty="0">
                <a:latin typeface="Bitstream Vera Sans"/>
              </a:rPr>
            </a:br>
            <a:r>
              <a:rPr lang="en-US" altLang="en-US" sz="1400" dirty="0">
                <a:latin typeface="Bitstream Vera Sans"/>
              </a:rPr>
              <a:t>© 2003 </a:t>
            </a:r>
            <a:r>
              <a:rPr lang="en-US" altLang="en-US" sz="1400" dirty="0">
                <a:latin typeface="Bitstream Vera Sans"/>
                <a:hlinkClick r:id="rId2"/>
              </a:rPr>
              <a:t>American Association for Cancer Research</a:t>
            </a:r>
            <a:r>
              <a:rPr lang="en-US" altLang="en-US" sz="1400" dirty="0">
                <a:latin typeface="Bitstream Vera Sans"/>
              </a:rPr>
              <a:t> </a:t>
            </a:r>
            <a:br>
              <a:rPr lang="en-US" altLang="en-US" sz="1400" dirty="0">
                <a:latin typeface="Bitstream Vera Sans"/>
              </a:rPr>
            </a:br>
            <a:r>
              <a:rPr lang="en-US" altLang="en-US" sz="1400" b="1" dirty="0">
                <a:latin typeface="Bitstream Vera Sans"/>
              </a:rPr>
              <a:t>Short Communications</a:t>
            </a:r>
          </a:p>
          <a:p>
            <a:pPr eaLnBrk="1" hangingPunct="1">
              <a:spcBef>
                <a:spcPct val="0"/>
              </a:spcBef>
              <a:buClrTx/>
              <a:buSzTx/>
              <a:buFontTx/>
              <a:buNone/>
            </a:pPr>
            <a:endParaRPr lang="en-US" altLang="en-US" sz="1400" b="1" dirty="0">
              <a:latin typeface="Bitstream Vera Sans"/>
            </a:endParaRPr>
          </a:p>
          <a:p>
            <a:pPr eaLnBrk="1" hangingPunct="1">
              <a:spcBef>
                <a:spcPct val="0"/>
              </a:spcBef>
              <a:buClrTx/>
              <a:buSzTx/>
              <a:buFontTx/>
              <a:buNone/>
            </a:pPr>
            <a:r>
              <a:rPr lang="en-US" altLang="en-US" sz="1400" b="1" dirty="0">
                <a:latin typeface="Bitstream Vera Sans"/>
              </a:rPr>
              <a:t>Alcohol, Folate, Methionine, and Risk of Incident Breast Cancer in the American Cancer Society Cancer Prevention Study II Nutrition Cohort </a:t>
            </a:r>
          </a:p>
          <a:p>
            <a:pPr eaLnBrk="1" hangingPunct="1">
              <a:spcBef>
                <a:spcPct val="0"/>
              </a:spcBef>
              <a:buClrTx/>
              <a:buSzTx/>
              <a:buFontTx/>
              <a:buNone/>
            </a:pPr>
            <a:r>
              <a:rPr lang="en-US" altLang="en-US" sz="1400" b="1" dirty="0">
                <a:latin typeface="Bitstream Vera Sans"/>
              </a:rPr>
              <a:t>Heather Spencer Feigelson</a:t>
            </a:r>
            <a:r>
              <a:rPr lang="en-US" altLang="en-US" sz="1400" b="1" baseline="30000" dirty="0">
                <a:latin typeface="Bitstream Vera Sans"/>
              </a:rPr>
              <a:t>1</a:t>
            </a:r>
            <a:r>
              <a:rPr lang="en-US" altLang="en-US" sz="1400" b="1" dirty="0">
                <a:latin typeface="Bitstream Vera Sans"/>
              </a:rPr>
              <a:t>, Carolyn R. Jonas, Andreas S. Robertson, Marjorie L. McCullough, Michael J. Thun and Eugenia E. Calle </a:t>
            </a:r>
            <a:r>
              <a:rPr lang="en-US" altLang="en-US" sz="1400" dirty="0">
                <a:latin typeface="Bitstream Vera Sans"/>
              </a:rPr>
              <a:t>Department of Epidemiology and Surveillance Research, American Cancer Society, National Home Office, Atlanta, Georgia 30329-4251 </a:t>
            </a:r>
          </a:p>
          <a:p>
            <a:pPr eaLnBrk="1" hangingPunct="1">
              <a:spcBef>
                <a:spcPct val="0"/>
              </a:spcBef>
              <a:buClrTx/>
              <a:buSzTx/>
              <a:buFontTx/>
              <a:buNone/>
            </a:pPr>
            <a:endParaRPr lang="en-US" altLang="en-US" sz="1400" dirty="0">
              <a:latin typeface="Bitstream Vera Sans"/>
            </a:endParaRPr>
          </a:p>
          <a:p>
            <a:pPr eaLnBrk="1" hangingPunct="1">
              <a:spcBef>
                <a:spcPct val="0"/>
              </a:spcBef>
              <a:buClrTx/>
              <a:buSzTx/>
              <a:buFontTx/>
              <a:buNone/>
            </a:pPr>
            <a:r>
              <a:rPr lang="en-US" altLang="en-US" sz="1400" dirty="0">
                <a:latin typeface="Bitstream Vera Sans"/>
              </a:rPr>
              <a:t>Recent studies suggest that the increased risk of breast cancer</a:t>
            </a:r>
            <a:r>
              <a:rPr lang="en-US" altLang="en-US" sz="1400" baseline="30000" dirty="0">
                <a:latin typeface="Bitstream Vera Sans"/>
              </a:rPr>
              <a:t> </a:t>
            </a:r>
            <a:r>
              <a:rPr lang="en-US" altLang="en-US" sz="1400" dirty="0">
                <a:latin typeface="Bitstream Vera Sans"/>
              </a:rPr>
              <a:t>associated with alcohol consumption may be reduced by adequate</a:t>
            </a:r>
            <a:r>
              <a:rPr lang="en-US" altLang="en-US" sz="1400" baseline="30000" dirty="0">
                <a:latin typeface="Bitstream Vera Sans"/>
              </a:rPr>
              <a:t> </a:t>
            </a:r>
            <a:r>
              <a:rPr lang="en-US" altLang="en-US" sz="1400" dirty="0">
                <a:latin typeface="Bitstream Vera Sans"/>
              </a:rPr>
              <a:t>folate intake. We examined this question among 66,561 postmenopausal</a:t>
            </a:r>
            <a:r>
              <a:rPr lang="en-US" altLang="en-US" sz="1400" baseline="30000" dirty="0">
                <a:latin typeface="Bitstream Vera Sans"/>
              </a:rPr>
              <a:t> </a:t>
            </a:r>
            <a:r>
              <a:rPr lang="en-US" altLang="en-US" sz="1400" dirty="0">
                <a:latin typeface="Bitstream Vera Sans"/>
              </a:rPr>
              <a:t>women in the American Cancer Society Cancer Prevention Study</a:t>
            </a:r>
            <a:r>
              <a:rPr lang="en-US" altLang="en-US" sz="1400" baseline="30000" dirty="0">
                <a:latin typeface="Bitstream Vera Sans"/>
              </a:rPr>
              <a:t> </a:t>
            </a:r>
            <a:r>
              <a:rPr lang="en-US" altLang="en-US" sz="1400" dirty="0">
                <a:latin typeface="Bitstream Vera Sans"/>
              </a:rPr>
              <a:t>II Nutrition Cohort. </a:t>
            </a:r>
          </a:p>
        </p:txBody>
      </p:sp>
      <p:sp>
        <p:nvSpPr>
          <p:cNvPr id="6" name="TextBox 6">
            <a:extLst>
              <a:ext uri="{FF2B5EF4-FFF2-40B4-BE49-F238E27FC236}">
                <a16:creationId xmlns:a16="http://schemas.microsoft.com/office/drawing/2014/main" id="{5DF507D1-478B-3642-B80F-41EC240FED34}"/>
              </a:ext>
            </a:extLst>
          </p:cNvPr>
          <p:cNvSpPr txBox="1">
            <a:spLocks noChangeArrowheads="1"/>
          </p:cNvSpPr>
          <p:nvPr/>
        </p:nvSpPr>
        <p:spPr bwMode="auto">
          <a:xfrm>
            <a:off x="6781800" y="914401"/>
            <a:ext cx="3886200" cy="1508125"/>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Press Releases</a:t>
            </a:r>
          </a:p>
          <a:p>
            <a:pPr eaLnBrk="1" hangingPunct="1">
              <a:spcBef>
                <a:spcPct val="0"/>
              </a:spcBef>
              <a:buClrTx/>
              <a:buSzTx/>
              <a:buFont typeface="Arial" panose="020B0604020202020204" pitchFamily="34" charset="0"/>
              <a:buChar char="•"/>
            </a:pPr>
            <a:r>
              <a:rPr lang="en-US" altLang="en-US" sz="1000" b="1" dirty="0">
                <a:latin typeface="Bitstream Vera Sans"/>
                <a:hlinkClick r:id="" action="ppaction://noaction"/>
              </a:rPr>
              <a:t>How What and How Much We Eat (And Drink) Affects Our Risk of Cancer </a:t>
            </a:r>
          </a:p>
          <a:p>
            <a:pPr eaLnBrk="1" hangingPunct="1">
              <a:spcBef>
                <a:spcPct val="0"/>
              </a:spcBef>
              <a:buClrTx/>
              <a:buSzTx/>
              <a:buFont typeface="Arial" panose="020B0604020202020204" pitchFamily="34" charset="0"/>
              <a:buChar char="•"/>
            </a:pPr>
            <a:r>
              <a:rPr lang="en-US" altLang="en-US" sz="1000" b="1" dirty="0">
                <a:latin typeface="Bitstream Vera Sans"/>
                <a:hlinkClick r:id="" action="ppaction://noaction"/>
              </a:rPr>
              <a:t>Novel COX-2 Combination Treatment May Reduce Colon Cancer Risk </a:t>
            </a:r>
            <a:r>
              <a:rPr lang="en-US" altLang="en-US" sz="1000" b="1" dirty="0">
                <a:latin typeface="Bitstream Vera Sans"/>
                <a:hlinkClick r:id="rId3"/>
              </a:rPr>
              <a:t>Combination Regimen of COX-2 Inhibitor and Fish Oil Causes Cell Death</a:t>
            </a:r>
            <a:endParaRPr lang="en-US" altLang="en-US" sz="1000" b="1" dirty="0">
              <a:latin typeface="Bitstream Vera Sans"/>
            </a:endParaRPr>
          </a:p>
          <a:p>
            <a:pPr eaLnBrk="1" hangingPunct="1">
              <a:spcBef>
                <a:spcPct val="0"/>
              </a:spcBef>
              <a:buClrTx/>
              <a:buSzTx/>
              <a:buFont typeface="Arial" panose="020B0604020202020204" pitchFamily="34" charset="0"/>
              <a:buChar char="•"/>
            </a:pPr>
            <a:r>
              <a:rPr lang="en-US" altLang="en-US" sz="1000" b="1" dirty="0">
                <a:latin typeface="Bitstream Vera Sans"/>
                <a:hlinkClick r:id="rId4"/>
              </a:rPr>
              <a:t>COX-2 Levels Are Elevated in Smokers</a:t>
            </a:r>
            <a:endParaRPr lang="en-US" altLang="en-US" sz="1000" b="1" dirty="0">
              <a:latin typeface="Bitstream Vera Sans"/>
            </a:endParaRPr>
          </a:p>
          <a:p>
            <a:pPr eaLnBrk="1" hangingPunct="1">
              <a:spcBef>
                <a:spcPct val="0"/>
              </a:spcBef>
              <a:buClrTx/>
              <a:buSzTx/>
              <a:buFontTx/>
              <a:buNone/>
            </a:pPr>
            <a:endParaRPr lang="en-US" altLang="en-US" sz="1000" b="1" dirty="0">
              <a:latin typeface="Bitstream Vera Sans"/>
            </a:endParaRPr>
          </a:p>
          <a:p>
            <a:pPr eaLnBrk="1" hangingPunct="1">
              <a:spcBef>
                <a:spcPct val="0"/>
              </a:spcBef>
              <a:buClrTx/>
              <a:buSzTx/>
              <a:buFontTx/>
              <a:buNone/>
            </a:pPr>
            <a:endParaRPr lang="en-US" altLang="en-US" sz="1000" dirty="0">
              <a:latin typeface="Bitstream Vera Sans"/>
            </a:endParaRPr>
          </a:p>
        </p:txBody>
      </p:sp>
      <p:sp>
        <p:nvSpPr>
          <p:cNvPr id="7" name="TextBox 7">
            <a:extLst>
              <a:ext uri="{FF2B5EF4-FFF2-40B4-BE49-F238E27FC236}">
                <a16:creationId xmlns:a16="http://schemas.microsoft.com/office/drawing/2014/main" id="{C9DB1011-46CC-D54F-854E-949F254CB7F7}"/>
              </a:ext>
            </a:extLst>
          </p:cNvPr>
          <p:cNvSpPr txBox="1">
            <a:spLocks noChangeArrowheads="1"/>
          </p:cNvSpPr>
          <p:nvPr/>
        </p:nvSpPr>
        <p:spPr bwMode="auto">
          <a:xfrm>
            <a:off x="6751638" y="2438401"/>
            <a:ext cx="3916362" cy="830263"/>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AACR Workshops and Conferences</a:t>
            </a:r>
          </a:p>
          <a:p>
            <a:pPr eaLnBrk="1" hangingPunct="1">
              <a:spcBef>
                <a:spcPct val="0"/>
              </a:spcBef>
              <a:buClrTx/>
              <a:buSzTx/>
              <a:buFont typeface="Arial" panose="020B0604020202020204" pitchFamily="34" charset="0"/>
              <a:buChar char="•"/>
            </a:pPr>
            <a:r>
              <a:rPr lang="en-US" altLang="en-US" sz="1200" b="1" dirty="0">
                <a:latin typeface="Bitstream Vera Sans"/>
                <a:hlinkClick r:id="rId5"/>
              </a:rPr>
              <a:t>Frontiers in Cancer Prevention Research</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6"/>
              </a:rPr>
              <a:t>Continuing Medical Education (CME) </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7"/>
              </a:rPr>
              <a:t>Molecular Targets and Cancer Therapeutics</a:t>
            </a:r>
            <a:endParaRPr lang="en-US" altLang="en-US" sz="1200" b="1" dirty="0">
              <a:latin typeface="Bitstream Vera Sans"/>
            </a:endParaRPr>
          </a:p>
        </p:txBody>
      </p:sp>
      <p:sp>
        <p:nvSpPr>
          <p:cNvPr id="9" name="TextBox 8">
            <a:extLst>
              <a:ext uri="{FF2B5EF4-FFF2-40B4-BE49-F238E27FC236}">
                <a16:creationId xmlns:a16="http://schemas.microsoft.com/office/drawing/2014/main" id="{7A7576D1-6BA1-D340-9C13-F28602580AEE}"/>
              </a:ext>
            </a:extLst>
          </p:cNvPr>
          <p:cNvSpPr txBox="1">
            <a:spLocks noChangeArrowheads="1"/>
          </p:cNvSpPr>
          <p:nvPr/>
        </p:nvSpPr>
        <p:spPr bwMode="auto">
          <a:xfrm>
            <a:off x="6738938" y="3276601"/>
            <a:ext cx="3929062" cy="1661993"/>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Meeting Abstracts</a:t>
            </a:r>
          </a:p>
          <a:p>
            <a:pPr eaLnBrk="1" hangingPunct="1">
              <a:spcBef>
                <a:spcPct val="0"/>
              </a:spcBef>
              <a:buClrTx/>
              <a:buSzTx/>
              <a:buFont typeface="Arial" panose="020B0604020202020204" pitchFamily="34" charset="0"/>
              <a:buChar char="•"/>
            </a:pPr>
            <a:r>
              <a:rPr lang="en-US" altLang="en-US" sz="1000" b="1" dirty="0">
                <a:latin typeface="Bitstream Vera Sans"/>
                <a:hlinkClick r:id="rId8"/>
              </a:rPr>
              <a:t>Association between dietary folate intake, alcohol intake, and methylenetetrahydrofolate reductase C677T and A1298C polymorphisms and subsequent breast </a:t>
            </a:r>
            <a:endParaRPr lang="en-US" altLang="en-US" sz="1000" b="1" dirty="0">
              <a:latin typeface="Bitstream Vera Sans"/>
              <a:hlinkClick r:id="rId3"/>
            </a:endParaRPr>
          </a:p>
          <a:p>
            <a:pPr eaLnBrk="1" hangingPunct="1">
              <a:spcBef>
                <a:spcPct val="0"/>
              </a:spcBef>
              <a:buClrTx/>
              <a:buSzTx/>
              <a:buFont typeface="Arial" panose="020B0604020202020204" pitchFamily="34" charset="0"/>
              <a:buChar char="•"/>
            </a:pPr>
            <a:r>
              <a:rPr lang="en-US" altLang="en-US" sz="1000" b="1" dirty="0">
                <a:latin typeface="Bitstream Vera Sans"/>
                <a:hlinkClick r:id="rId9"/>
              </a:rPr>
              <a:t>Folate, folate cofactor, and alcohol intakes and risk for colorectal adenoma</a:t>
            </a:r>
            <a:endParaRPr lang="en-US" altLang="en-US" sz="1000" b="1" dirty="0">
              <a:latin typeface="Bitstream Vera Sans"/>
              <a:hlinkClick r:id="rId3"/>
            </a:endParaRPr>
          </a:p>
          <a:p>
            <a:pPr eaLnBrk="1" hangingPunct="1">
              <a:spcBef>
                <a:spcPct val="0"/>
              </a:spcBef>
              <a:buClrTx/>
              <a:buSzTx/>
              <a:buFont typeface="Arial" panose="020B0604020202020204" pitchFamily="34" charset="0"/>
              <a:buChar char="•"/>
            </a:pPr>
            <a:r>
              <a:rPr lang="en-US" altLang="en-US" sz="1000" b="1" dirty="0">
                <a:latin typeface="Bitstream Vera Sans"/>
                <a:hlinkClick r:id="rId10"/>
              </a:rPr>
              <a:t>Dietary folate intake and risk of prostate cancer in a large prospective cohort study</a:t>
            </a:r>
            <a:endParaRPr lang="en-US" altLang="en-US" sz="1000" b="1" dirty="0">
              <a:latin typeface="Bitstream Vera Sans"/>
              <a:hlinkClick r:id="rId3"/>
            </a:endParaRPr>
          </a:p>
          <a:p>
            <a:pPr eaLnBrk="1" hangingPunct="1">
              <a:spcBef>
                <a:spcPct val="0"/>
              </a:spcBef>
              <a:buClrTx/>
              <a:buSzTx/>
              <a:buFontTx/>
              <a:buNone/>
            </a:pPr>
            <a:endParaRPr lang="en-US" altLang="en-US" sz="2000" dirty="0">
              <a:latin typeface="Bitstream Vera Sans"/>
            </a:endParaRPr>
          </a:p>
        </p:txBody>
      </p:sp>
      <p:sp>
        <p:nvSpPr>
          <p:cNvPr id="10" name="TextBox 11">
            <a:extLst>
              <a:ext uri="{FF2B5EF4-FFF2-40B4-BE49-F238E27FC236}">
                <a16:creationId xmlns:a16="http://schemas.microsoft.com/office/drawing/2014/main" id="{A289AF24-BD97-774F-87E0-A00E98C67397}"/>
              </a:ext>
            </a:extLst>
          </p:cNvPr>
          <p:cNvSpPr txBox="1">
            <a:spLocks noChangeArrowheads="1"/>
          </p:cNvSpPr>
          <p:nvPr/>
        </p:nvSpPr>
        <p:spPr bwMode="auto">
          <a:xfrm>
            <a:off x="457199" y="4727573"/>
            <a:ext cx="2819400" cy="830263"/>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Working Groups</a:t>
            </a:r>
          </a:p>
          <a:p>
            <a:pPr eaLnBrk="1" hangingPunct="1">
              <a:spcBef>
                <a:spcPct val="0"/>
              </a:spcBef>
              <a:buClrTx/>
              <a:buSzTx/>
              <a:buFont typeface="Arial" panose="020B0604020202020204" pitchFamily="34" charset="0"/>
              <a:buChar char="•"/>
            </a:pPr>
            <a:r>
              <a:rPr lang="en-US" altLang="en-US" sz="1200" b="1" dirty="0">
                <a:latin typeface="Bitstream Vera Sans"/>
                <a:hlinkClick r:id="rId11"/>
              </a:rPr>
              <a:t>Finance</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12"/>
              </a:rPr>
              <a:t>Charter</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13"/>
              </a:rPr>
              <a:t>Molecular Epidemiology</a:t>
            </a:r>
            <a:endParaRPr lang="en-US" altLang="en-US" sz="1200" b="1" dirty="0">
              <a:latin typeface="Bitstream Vera Sans"/>
            </a:endParaRPr>
          </a:p>
        </p:txBody>
      </p:sp>
      <p:sp>
        <p:nvSpPr>
          <p:cNvPr id="11" name="TextBox 12">
            <a:extLst>
              <a:ext uri="{FF2B5EF4-FFF2-40B4-BE49-F238E27FC236}">
                <a16:creationId xmlns:a16="http://schemas.microsoft.com/office/drawing/2014/main" id="{6D5B1BD6-2648-0649-A860-F8D851E19C9F}"/>
              </a:ext>
            </a:extLst>
          </p:cNvPr>
          <p:cNvSpPr txBox="1">
            <a:spLocks noChangeArrowheads="1"/>
          </p:cNvSpPr>
          <p:nvPr/>
        </p:nvSpPr>
        <p:spPr bwMode="auto">
          <a:xfrm>
            <a:off x="6781800" y="4727573"/>
            <a:ext cx="3902075" cy="1570038"/>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Education Book Content</a:t>
            </a:r>
          </a:p>
          <a:p>
            <a:pPr eaLnBrk="1" hangingPunct="1">
              <a:spcBef>
                <a:spcPct val="0"/>
              </a:spcBef>
              <a:buClrTx/>
              <a:buSzTx/>
              <a:buFontTx/>
              <a:buNone/>
            </a:pPr>
            <a:r>
              <a:rPr lang="en-US" altLang="en-US" sz="1200" b="1" dirty="0">
                <a:latin typeface="Bitstream Vera Sans"/>
                <a:hlinkClick r:id="rId14"/>
              </a:rPr>
              <a:t>Oral Contraceptives, Postmenopausal Hormones, and Breast Cancer</a:t>
            </a:r>
            <a:endParaRPr lang="en-US" altLang="en-US" sz="1200" b="1" dirty="0">
              <a:latin typeface="Bitstream Vera Sans"/>
            </a:endParaRPr>
          </a:p>
          <a:p>
            <a:pPr eaLnBrk="1" hangingPunct="1">
              <a:spcBef>
                <a:spcPct val="0"/>
              </a:spcBef>
              <a:buClrTx/>
              <a:buSzTx/>
              <a:buFontTx/>
              <a:buNone/>
            </a:pPr>
            <a:r>
              <a:rPr lang="en-US" altLang="en-US" sz="1200" b="1" dirty="0">
                <a:latin typeface="Bitstream Vera Sans"/>
                <a:hlinkClick r:id="rId15"/>
              </a:rPr>
              <a:t>Physical Activity and Cancer</a:t>
            </a:r>
            <a:endParaRPr lang="en-US" altLang="en-US" sz="1200" b="1" dirty="0">
              <a:latin typeface="Bitstream Vera Sans"/>
            </a:endParaRPr>
          </a:p>
          <a:p>
            <a:pPr eaLnBrk="1" hangingPunct="1">
              <a:spcBef>
                <a:spcPct val="0"/>
              </a:spcBef>
              <a:buClrTx/>
              <a:buSzTx/>
              <a:buFontTx/>
              <a:buNone/>
            </a:pPr>
            <a:r>
              <a:rPr lang="en-US" altLang="en-US" sz="1200" b="1" dirty="0">
                <a:latin typeface="Bitstream Vera Sans"/>
                <a:hlinkClick r:id="rId16"/>
              </a:rPr>
              <a:t>Hormonal Interventions: From Adjuvant Therapy to Breast Cancer Prevention</a:t>
            </a:r>
            <a:endParaRPr lang="en-US" altLang="en-US" sz="1200" b="1" dirty="0">
              <a:latin typeface="Bitstream Vera Sans"/>
            </a:endParaRPr>
          </a:p>
          <a:p>
            <a:pPr eaLnBrk="1" hangingPunct="1">
              <a:spcBef>
                <a:spcPct val="0"/>
              </a:spcBef>
              <a:buClrTx/>
              <a:buSzTx/>
              <a:buFontTx/>
              <a:buNone/>
            </a:pPr>
            <a:endParaRPr lang="en-US" altLang="en-US" sz="1200" b="1" dirty="0">
              <a:latin typeface="Bitstream Vera Sans"/>
            </a:endParaRPr>
          </a:p>
          <a:p>
            <a:pPr eaLnBrk="1" hangingPunct="1">
              <a:spcBef>
                <a:spcPct val="0"/>
              </a:spcBef>
              <a:buClrTx/>
              <a:buSzTx/>
              <a:buFontTx/>
              <a:buNone/>
            </a:pPr>
            <a:endParaRPr lang="en-US" altLang="en-US" sz="1200" b="1" dirty="0">
              <a:latin typeface="Bitstream Vera Sans"/>
            </a:endParaRPr>
          </a:p>
        </p:txBody>
      </p:sp>
      <p:sp>
        <p:nvSpPr>
          <p:cNvPr id="12" name="TextBox 10">
            <a:extLst>
              <a:ext uri="{FF2B5EF4-FFF2-40B4-BE49-F238E27FC236}">
                <a16:creationId xmlns:a16="http://schemas.microsoft.com/office/drawing/2014/main" id="{9128BBB4-E19C-3543-9E19-961E6ED28F82}"/>
              </a:ext>
            </a:extLst>
          </p:cNvPr>
          <p:cNvSpPr txBox="1">
            <a:spLocks noChangeArrowheads="1"/>
          </p:cNvSpPr>
          <p:nvPr/>
        </p:nvSpPr>
        <p:spPr bwMode="auto">
          <a:xfrm>
            <a:off x="2932112" y="5243277"/>
            <a:ext cx="3889375" cy="1016000"/>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Related Awards</a:t>
            </a:r>
            <a:endParaRPr lang="en-US" altLang="en-US" sz="1200" b="1" dirty="0">
              <a:latin typeface="Bitstream Vera Sans"/>
              <a:hlinkClick r:id="" action="ppaction://noaction"/>
            </a:endParaRPr>
          </a:p>
          <a:p>
            <a:pPr eaLnBrk="1" hangingPunct="1">
              <a:spcBef>
                <a:spcPct val="0"/>
              </a:spcBef>
              <a:buClrTx/>
              <a:buSzTx/>
              <a:buFont typeface="Arial" panose="020B0604020202020204" pitchFamily="34" charset="0"/>
              <a:buChar char="•"/>
            </a:pPr>
            <a:r>
              <a:rPr lang="en-US" altLang="en-US" sz="1200" b="1" dirty="0">
                <a:latin typeface="Bitstream Vera Sans"/>
                <a:hlinkClick r:id="" action="ppaction://noaction"/>
              </a:rPr>
              <a:t>AACR-GlaxoSmithKline Clinical Cancer Research Scholar Awards</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17"/>
              </a:rPr>
              <a:t>ACS Award</a:t>
            </a:r>
            <a:endParaRPr lang="en-US" altLang="en-US" sz="1200" b="1" dirty="0">
              <a:latin typeface="Bitstream Vera Sans"/>
            </a:endParaRPr>
          </a:p>
          <a:p>
            <a:pPr eaLnBrk="1" hangingPunct="1">
              <a:spcBef>
                <a:spcPct val="0"/>
              </a:spcBef>
              <a:buClrTx/>
              <a:buSzTx/>
              <a:buFont typeface="Arial" panose="020B0604020202020204" pitchFamily="34" charset="0"/>
              <a:buChar char="•"/>
            </a:pPr>
            <a:r>
              <a:rPr lang="en-US" altLang="en-US" sz="1200" b="1" dirty="0">
                <a:latin typeface="Bitstream Vera Sans"/>
                <a:hlinkClick r:id="rId18"/>
              </a:rPr>
              <a:t>Weinstein Distinguished Lecture</a:t>
            </a:r>
            <a:endParaRPr lang="en-US" altLang="en-US" sz="1200" b="1" dirty="0">
              <a:latin typeface="Bitstream Vera Sans"/>
            </a:endParaRPr>
          </a:p>
        </p:txBody>
      </p:sp>
      <p:sp>
        <p:nvSpPr>
          <p:cNvPr id="13" name="TextBox 9">
            <a:extLst>
              <a:ext uri="{FF2B5EF4-FFF2-40B4-BE49-F238E27FC236}">
                <a16:creationId xmlns:a16="http://schemas.microsoft.com/office/drawing/2014/main" id="{6D92B9FE-226F-894A-A006-06954EE0E80D}"/>
              </a:ext>
            </a:extLst>
          </p:cNvPr>
          <p:cNvSpPr txBox="1">
            <a:spLocks noChangeArrowheads="1"/>
          </p:cNvSpPr>
          <p:nvPr/>
        </p:nvSpPr>
        <p:spPr bwMode="auto">
          <a:xfrm>
            <a:off x="457199" y="5589480"/>
            <a:ext cx="2514600" cy="461963"/>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Webcasts</a:t>
            </a:r>
            <a:endParaRPr lang="en-US" altLang="en-US" sz="1200" b="1" dirty="0">
              <a:latin typeface="Bitstream Vera Sans"/>
              <a:hlinkClick r:id="rId19"/>
            </a:endParaRPr>
          </a:p>
          <a:p>
            <a:pPr eaLnBrk="1" hangingPunct="1">
              <a:spcBef>
                <a:spcPct val="0"/>
              </a:spcBef>
              <a:buClrTx/>
              <a:buSzTx/>
              <a:buFontTx/>
              <a:buNone/>
            </a:pPr>
            <a:r>
              <a:rPr lang="en-US" altLang="en-US" sz="1200" b="1" dirty="0">
                <a:latin typeface="Bitstream Vera Sans"/>
                <a:hlinkClick r:id="rId20"/>
              </a:rPr>
              <a:t>Related Webcasts </a:t>
            </a:r>
            <a:r>
              <a:rPr lang="en-US" altLang="en-US" sz="1200" b="1" dirty="0">
                <a:latin typeface="Bitstream Vera Sans"/>
              </a:rPr>
              <a:t>	</a:t>
            </a:r>
          </a:p>
        </p:txBody>
      </p:sp>
      <p:sp>
        <p:nvSpPr>
          <p:cNvPr id="14" name="TextBox 13">
            <a:extLst>
              <a:ext uri="{FF2B5EF4-FFF2-40B4-BE49-F238E27FC236}">
                <a16:creationId xmlns:a16="http://schemas.microsoft.com/office/drawing/2014/main" id="{2E28CF83-3E50-B74E-A2F1-65B4341498DF}"/>
              </a:ext>
            </a:extLst>
          </p:cNvPr>
          <p:cNvSpPr txBox="1">
            <a:spLocks noChangeArrowheads="1"/>
          </p:cNvSpPr>
          <p:nvPr/>
        </p:nvSpPr>
        <p:spPr bwMode="auto">
          <a:xfrm>
            <a:off x="3657600" y="4727573"/>
            <a:ext cx="2438400" cy="461665"/>
          </a:xfrm>
          <a:prstGeom prst="rect">
            <a:avLst/>
          </a:prstGeom>
          <a:noFill/>
          <a:ln>
            <a:noFill/>
          </a:ln>
        </p:spPr>
        <p:txBody>
          <a:bodyPr>
            <a:spAutoFit/>
          </a:bodyPr>
          <a:lstStyle>
            <a:lvl1pPr>
              <a:spcBef>
                <a:spcPct val="20000"/>
              </a:spcBef>
              <a:buClr>
                <a:srgbClr val="0099FF"/>
              </a:buClr>
              <a:buSzPct val="70000"/>
              <a:buFont typeface="Wingdings" pitchFamily="2" charset="2"/>
              <a:buChar char="v"/>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99FF"/>
              </a:buClr>
              <a:buSzPct val="75000"/>
              <a:buFont typeface="Wingdings" pitchFamily="2" charset="2"/>
              <a:buChar char="v"/>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lr>
                <a:srgbClr val="0099FF"/>
              </a:buClr>
              <a:buSzPct val="65000"/>
              <a:buFont typeface="Wingdings" pitchFamily="2" charset="2"/>
              <a:buChar char="v"/>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rgbClr val="0099FF"/>
              </a:buClr>
              <a:buSzPct val="75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rgbClr val="0099FF"/>
              </a:buClr>
              <a:buSzPct val="50000"/>
              <a:buFont typeface="Wingdings" pitchFamily="2" charset="2"/>
              <a:buChar char="v"/>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r>
              <a:rPr lang="en-US" altLang="en-US" sz="1200" b="1" dirty="0">
                <a:latin typeface="Bitstream Vera Sans"/>
              </a:rPr>
              <a:t>Think Tank Report</a:t>
            </a:r>
            <a:endParaRPr lang="en-US" altLang="en-US" sz="1200" b="1" dirty="0">
              <a:latin typeface="Bitstream Vera Sans"/>
              <a:hlinkClick r:id="rId19"/>
            </a:endParaRPr>
          </a:p>
          <a:p>
            <a:pPr eaLnBrk="1" hangingPunct="1">
              <a:spcBef>
                <a:spcPct val="0"/>
              </a:spcBef>
              <a:buClrTx/>
              <a:buSzTx/>
              <a:buFontTx/>
              <a:buNone/>
            </a:pPr>
            <a:r>
              <a:rPr lang="en-US" altLang="en-US" sz="1200" b="1" dirty="0">
                <a:latin typeface="Bitstream Vera Sans"/>
                <a:hlinkClick r:id="rId21"/>
              </a:rPr>
              <a:t>Related Think Tank Report Content </a:t>
            </a:r>
            <a:endParaRPr lang="en-US" altLang="en-US" sz="1200" b="1" dirty="0">
              <a:latin typeface="Bitstream Vera Sans"/>
            </a:endParaRPr>
          </a:p>
        </p:txBody>
      </p:sp>
      <p:sp>
        <p:nvSpPr>
          <p:cNvPr id="161802" name="Title 1">
            <a:extLst>
              <a:ext uri="{FF2B5EF4-FFF2-40B4-BE49-F238E27FC236}">
                <a16:creationId xmlns:a16="http://schemas.microsoft.com/office/drawing/2014/main" id="{0766D133-FB27-5140-A296-8BABD719AEFA}"/>
              </a:ext>
            </a:extLst>
          </p:cNvPr>
          <p:cNvSpPr>
            <a:spLocks noGrp="1" noChangeArrowheads="1"/>
          </p:cNvSpPr>
          <p:nvPr>
            <p:ph type="title"/>
          </p:nvPr>
        </p:nvSpPr>
        <p:spPr>
          <a:xfrm>
            <a:off x="1524000" y="228600"/>
            <a:ext cx="9144000" cy="914400"/>
          </a:xfrm>
        </p:spPr>
        <p:txBody>
          <a:bodyPr anchor="t">
            <a:normAutofit/>
          </a:bodyPr>
          <a:lstStyle/>
          <a:p>
            <a:pPr eaLnBrk="1" hangingPunct="1"/>
            <a:r>
              <a:rPr lang="en-US" altLang="en-US" sz="4000" dirty="0"/>
              <a:t>Sample Linked Page</a:t>
            </a:r>
          </a:p>
        </p:txBody>
      </p:sp>
      <p:sp>
        <p:nvSpPr>
          <p:cNvPr id="2" name="TextBox 1">
            <a:extLst>
              <a:ext uri="{FF2B5EF4-FFF2-40B4-BE49-F238E27FC236}">
                <a16:creationId xmlns:a16="http://schemas.microsoft.com/office/drawing/2014/main" id="{7F2AE08F-3C68-AB42-80D9-678093FB25C6}"/>
              </a:ext>
            </a:extLst>
          </p:cNvPr>
          <p:cNvSpPr txBox="1"/>
          <p:nvPr/>
        </p:nvSpPr>
        <p:spPr>
          <a:xfrm>
            <a:off x="8572500" y="6329363"/>
            <a:ext cx="2520818" cy="369332"/>
          </a:xfrm>
          <a:prstGeom prst="rect">
            <a:avLst/>
          </a:prstGeom>
          <a:noFill/>
        </p:spPr>
        <p:txBody>
          <a:bodyPr wrap="none" rtlCol="0">
            <a:spAutoFit/>
          </a:bodyPr>
          <a:lstStyle/>
          <a:p>
            <a:r>
              <a:rPr lang="en-US" dirty="0"/>
              <a:t>Data Harmony Logo here</a:t>
            </a:r>
          </a:p>
        </p:txBody>
      </p:sp>
    </p:spTree>
    <p:extLst>
      <p:ext uri="{BB962C8B-B14F-4D97-AF65-F5344CB8AC3E}">
        <p14:creationId xmlns:p14="http://schemas.microsoft.com/office/powerpoint/2010/main" val="12724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1000"/>
                                        <p:tgtEl>
                                          <p:spTgt spid="9">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fade">
                                      <p:cBhvr>
                                        <p:cTn id="41" dur="1000"/>
                                        <p:tgtEl>
                                          <p:spTgt spid="9">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fade">
                                      <p:cBhvr>
                                        <p:cTn id="44" dur="10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1000"/>
                                        <p:tgtEl>
                                          <p:spTgt spid="11">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xEl>
                                              <p:pRg st="1" end="1"/>
                                            </p:txEl>
                                          </p:spTgt>
                                        </p:tgtEl>
                                        <p:attrNameLst>
                                          <p:attrName>style.visibility</p:attrName>
                                        </p:attrNameLst>
                                      </p:cBhvr>
                                      <p:to>
                                        <p:strVal val="visible"/>
                                      </p:to>
                                    </p:set>
                                    <p:animEffect transition="in" filter="fade">
                                      <p:cBhvr>
                                        <p:cTn id="52" dur="1000"/>
                                        <p:tgtEl>
                                          <p:spTgt spid="11">
                                            <p:txEl>
                                              <p:pRg st="1" end="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fade">
                                      <p:cBhvr>
                                        <p:cTn id="55" dur="1000"/>
                                        <p:tgtEl>
                                          <p:spTgt spid="11">
                                            <p:txEl>
                                              <p:pRg st="2" end="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xEl>
                                              <p:pRg st="3" end="3"/>
                                            </p:txEl>
                                          </p:spTgt>
                                        </p:tgtEl>
                                        <p:attrNameLst>
                                          <p:attrName>style.visibility</p:attrName>
                                        </p:attrNameLst>
                                      </p:cBhvr>
                                      <p:to>
                                        <p:strVal val="visible"/>
                                      </p:to>
                                    </p:set>
                                    <p:animEffect transition="in" filter="fade">
                                      <p:cBhvr>
                                        <p:cTn id="58" dur="1000"/>
                                        <p:tgtEl>
                                          <p:spTgt spid="11">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fade">
                                      <p:cBhvr>
                                        <p:cTn id="63" dur="1000"/>
                                        <p:tgtEl>
                                          <p:spTgt spid="14">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Effect transition="in" filter="fade">
                                      <p:cBhvr>
                                        <p:cTn id="66" dur="1000"/>
                                        <p:tgtEl>
                                          <p:spTgt spid="1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fade">
                                      <p:cBhvr>
                                        <p:cTn id="71" dur="1000"/>
                                        <p:tgtEl>
                                          <p:spTgt spid="13">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xEl>
                                              <p:pRg st="1" end="1"/>
                                            </p:txEl>
                                          </p:spTgt>
                                        </p:tgtEl>
                                        <p:attrNameLst>
                                          <p:attrName>style.visibility</p:attrName>
                                        </p:attrNameLst>
                                      </p:cBhvr>
                                      <p:to>
                                        <p:strVal val="visible"/>
                                      </p:to>
                                    </p:set>
                                    <p:animEffect transition="in" filter="fade">
                                      <p:cBhvr>
                                        <p:cTn id="74" dur="1000"/>
                                        <p:tgtEl>
                                          <p:spTgt spid="13">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animEffect transition="in" filter="fade">
                                      <p:cBhvr>
                                        <p:cTn id="79" dur="1000"/>
                                        <p:tgtEl>
                                          <p:spTgt spid="10">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xEl>
                                              <p:pRg st="1" end="1"/>
                                            </p:txEl>
                                          </p:spTgt>
                                        </p:tgtEl>
                                        <p:attrNameLst>
                                          <p:attrName>style.visibility</p:attrName>
                                        </p:attrNameLst>
                                      </p:cBhvr>
                                      <p:to>
                                        <p:strVal val="visible"/>
                                      </p:to>
                                    </p:set>
                                    <p:animEffect transition="in" filter="fade">
                                      <p:cBhvr>
                                        <p:cTn id="82" dur="1000"/>
                                        <p:tgtEl>
                                          <p:spTgt spid="10">
                                            <p:txEl>
                                              <p:pRg st="1" end="1"/>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xEl>
                                              <p:pRg st="2" end="2"/>
                                            </p:txEl>
                                          </p:spTgt>
                                        </p:tgtEl>
                                        <p:attrNameLst>
                                          <p:attrName>style.visibility</p:attrName>
                                        </p:attrNameLst>
                                      </p:cBhvr>
                                      <p:to>
                                        <p:strVal val="visible"/>
                                      </p:to>
                                    </p:set>
                                    <p:animEffect transition="in" filter="fade">
                                      <p:cBhvr>
                                        <p:cTn id="85" dur="1000"/>
                                        <p:tgtEl>
                                          <p:spTgt spid="10">
                                            <p:txEl>
                                              <p:pRg st="2" end="2"/>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
                                            <p:txEl>
                                              <p:pRg st="3" end="3"/>
                                            </p:txEl>
                                          </p:spTgt>
                                        </p:tgtEl>
                                        <p:attrNameLst>
                                          <p:attrName>style.visibility</p:attrName>
                                        </p:attrNameLst>
                                      </p:cBhvr>
                                      <p:to>
                                        <p:strVal val="visible"/>
                                      </p:to>
                                    </p:set>
                                    <p:animEffect transition="in" filter="fade">
                                      <p:cBhvr>
                                        <p:cTn id="88" dur="1000"/>
                                        <p:tgtEl>
                                          <p:spTgt spid="10">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
                                            <p:txEl>
                                              <p:pRg st="0" end="0"/>
                                            </p:txEl>
                                          </p:spTgt>
                                        </p:tgtEl>
                                        <p:attrNameLst>
                                          <p:attrName>style.visibility</p:attrName>
                                        </p:attrNameLst>
                                      </p:cBhvr>
                                      <p:to>
                                        <p:strVal val="visible"/>
                                      </p:to>
                                    </p:set>
                                    <p:animEffect transition="in" filter="fade">
                                      <p:cBhvr>
                                        <p:cTn id="93" dur="1000"/>
                                        <p:tgtEl>
                                          <p:spTgt spid="12">
                                            <p:txEl>
                                              <p:pRg st="0" end="0"/>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2">
                                            <p:txEl>
                                              <p:pRg st="1" end="1"/>
                                            </p:txEl>
                                          </p:spTgt>
                                        </p:tgtEl>
                                        <p:attrNameLst>
                                          <p:attrName>style.visibility</p:attrName>
                                        </p:attrNameLst>
                                      </p:cBhvr>
                                      <p:to>
                                        <p:strVal val="visible"/>
                                      </p:to>
                                    </p:set>
                                    <p:animEffect transition="in" filter="fade">
                                      <p:cBhvr>
                                        <p:cTn id="96" dur="1000"/>
                                        <p:tgtEl>
                                          <p:spTgt spid="12">
                                            <p:txEl>
                                              <p:pRg st="1" end="1"/>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
                                            <p:txEl>
                                              <p:pRg st="2" end="2"/>
                                            </p:txEl>
                                          </p:spTgt>
                                        </p:tgtEl>
                                        <p:attrNameLst>
                                          <p:attrName>style.visibility</p:attrName>
                                        </p:attrNameLst>
                                      </p:cBhvr>
                                      <p:to>
                                        <p:strVal val="visible"/>
                                      </p:to>
                                    </p:set>
                                    <p:animEffect transition="in" filter="fade">
                                      <p:cBhvr>
                                        <p:cTn id="99" dur="1000"/>
                                        <p:tgtEl>
                                          <p:spTgt spid="12">
                                            <p:txEl>
                                              <p:pRg st="2" end="2"/>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2">
                                            <p:txEl>
                                              <p:pRg st="3" end="3"/>
                                            </p:txEl>
                                          </p:spTgt>
                                        </p:tgtEl>
                                        <p:attrNameLst>
                                          <p:attrName>style.visibility</p:attrName>
                                        </p:attrNameLst>
                                      </p:cBhvr>
                                      <p:to>
                                        <p:strVal val="visible"/>
                                      </p:to>
                                    </p:set>
                                    <p:animEffect transition="in" filter="fade">
                                      <p:cBhvr>
                                        <p:cTn id="102"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9" grpId="0" build="allAtOnce"/>
      <p:bldP spid="10" grpId="0" build="allAtOnce"/>
      <p:bldP spid="11" grpId="0" build="allAtOnce"/>
      <p:bldP spid="12" grpId="0" build="allAtOnce"/>
      <p:bldP spid="13" grpId="0" build="allAtOnce"/>
      <p:bldP spid="14"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41CC-1A27-C747-BC8C-549EE76962A6}"/>
              </a:ext>
            </a:extLst>
          </p:cNvPr>
          <p:cNvSpPr>
            <a:spLocks noGrp="1"/>
          </p:cNvSpPr>
          <p:nvPr>
            <p:ph type="title"/>
          </p:nvPr>
        </p:nvSpPr>
        <p:spPr/>
        <p:txBody>
          <a:bodyPr/>
          <a:lstStyle/>
          <a:p>
            <a:r>
              <a:rPr lang="en-US" dirty="0"/>
              <a:t>Recommender</a:t>
            </a:r>
          </a:p>
        </p:txBody>
      </p:sp>
      <p:pic>
        <p:nvPicPr>
          <p:cNvPr id="4097" name="Picture 41" descr="SNAGHTML1830eb7">
            <a:extLst>
              <a:ext uri="{FF2B5EF4-FFF2-40B4-BE49-F238E27FC236}">
                <a16:creationId xmlns:a16="http://schemas.microsoft.com/office/drawing/2014/main" id="{7AE16718-5DF4-7941-99C5-551EFC22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642" y="649288"/>
            <a:ext cx="812800" cy="80010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Terminator 12">
            <a:extLst>
              <a:ext uri="{FF2B5EF4-FFF2-40B4-BE49-F238E27FC236}">
                <a16:creationId xmlns:a16="http://schemas.microsoft.com/office/drawing/2014/main" id="{9C61FB65-D579-5848-82AC-62BEB105B46A}"/>
              </a:ext>
            </a:extLst>
          </p:cNvPr>
          <p:cNvSpPr>
            <a:spLocks noChangeArrowheads="1"/>
          </p:cNvSpPr>
          <p:nvPr/>
        </p:nvSpPr>
        <p:spPr bwMode="auto">
          <a:xfrm>
            <a:off x="1358667" y="2743355"/>
            <a:ext cx="1403350" cy="558800"/>
          </a:xfrm>
          <a:prstGeom prst="flowChartTerminator">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8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Search Query</a:t>
            </a:r>
            <a:endParaRPr kumimoji="0" lang="hi-IN" altLang="en-US" sz="1800" b="0" i="0" u="none" strike="noStrike" cap="none" normalizeH="0" baseline="0" dirty="0">
              <a:ln>
                <a:noFill/>
              </a:ln>
              <a:solidFill>
                <a:schemeClr val="tx1"/>
              </a:solidFill>
              <a:effectLst/>
              <a:latin typeface="Arial" panose="020B0604020202020204" pitchFamily="34" charset="0"/>
            </a:endParaRPr>
          </a:p>
        </p:txBody>
      </p:sp>
      <p:sp>
        <p:nvSpPr>
          <p:cNvPr id="5" name="Flowchart: Alternate Process 26">
            <a:extLst>
              <a:ext uri="{FF2B5EF4-FFF2-40B4-BE49-F238E27FC236}">
                <a16:creationId xmlns:a16="http://schemas.microsoft.com/office/drawing/2014/main" id="{54331D37-C248-0A4C-86F6-D2EC45F9A4FB}"/>
              </a:ext>
            </a:extLst>
          </p:cNvPr>
          <p:cNvSpPr>
            <a:spLocks noChangeArrowheads="1"/>
          </p:cNvSpPr>
          <p:nvPr/>
        </p:nvSpPr>
        <p:spPr bwMode="auto">
          <a:xfrm>
            <a:off x="3879617" y="2743355"/>
            <a:ext cx="1403350" cy="611188"/>
          </a:xfrm>
          <a:prstGeom prst="flowChartAlternateProcess">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Search</a:t>
            </a:r>
            <a:endParaRPr kumimoji="0" lang="hi-IN" altLang="en-US" sz="1800" b="0" i="0" u="none" strike="noStrike" cap="none" normalizeH="0" baseline="0" dirty="0">
              <a:ln>
                <a:noFill/>
              </a:ln>
              <a:solidFill>
                <a:schemeClr val="tx1"/>
              </a:solidFill>
              <a:effectLst/>
              <a:latin typeface="Arial" panose="020B0604020202020204" pitchFamily="34" charset="0"/>
            </a:endParaRPr>
          </a:p>
        </p:txBody>
      </p:sp>
      <p:pic>
        <p:nvPicPr>
          <p:cNvPr id="4111" name="Picture 29" descr="SNAGHTML1766011">
            <a:extLst>
              <a:ext uri="{FF2B5EF4-FFF2-40B4-BE49-F238E27FC236}">
                <a16:creationId xmlns:a16="http://schemas.microsoft.com/office/drawing/2014/main" id="{A5973FB6-E5A2-BA40-8EC3-F5CB92389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817" y="2662883"/>
            <a:ext cx="1060450" cy="99169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ecision 30">
            <a:extLst>
              <a:ext uri="{FF2B5EF4-FFF2-40B4-BE49-F238E27FC236}">
                <a16:creationId xmlns:a16="http://schemas.microsoft.com/office/drawing/2014/main" id="{29AFF74D-BA1A-4C4D-828C-913CC9A50546}"/>
              </a:ext>
            </a:extLst>
          </p:cNvPr>
          <p:cNvSpPr>
            <a:spLocks noChangeArrowheads="1"/>
          </p:cNvSpPr>
          <p:nvPr/>
        </p:nvSpPr>
        <p:spPr bwMode="auto">
          <a:xfrm>
            <a:off x="7416567" y="4076854"/>
            <a:ext cx="1290638" cy="762753"/>
          </a:xfrm>
          <a:prstGeom prst="flowChartDecision">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6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Choose record</a:t>
            </a:r>
            <a:endParaRPr kumimoji="0" lang="hi-IN" altLang="en-US" sz="1800" b="0" i="0" u="none" strike="noStrike" cap="none" normalizeH="0" baseline="0">
              <a:ln>
                <a:noFill/>
              </a:ln>
              <a:solidFill>
                <a:schemeClr val="tx1"/>
              </a:solidFill>
              <a:effectLst/>
              <a:latin typeface="Arial" panose="020B0604020202020204" pitchFamily="34" charset="0"/>
            </a:endParaRPr>
          </a:p>
        </p:txBody>
      </p:sp>
      <p:sp>
        <p:nvSpPr>
          <p:cNvPr id="7" name="Rounded Rectangle 31">
            <a:extLst>
              <a:ext uri="{FF2B5EF4-FFF2-40B4-BE49-F238E27FC236}">
                <a16:creationId xmlns:a16="http://schemas.microsoft.com/office/drawing/2014/main" id="{F96F9F7D-CFD4-9941-B9DE-1B939CA512A3}"/>
              </a:ext>
            </a:extLst>
          </p:cNvPr>
          <p:cNvSpPr>
            <a:spLocks noChangeArrowheads="1"/>
          </p:cNvSpPr>
          <p:nvPr/>
        </p:nvSpPr>
        <p:spPr bwMode="auto">
          <a:xfrm>
            <a:off x="7911866" y="2719543"/>
            <a:ext cx="1060449" cy="603250"/>
          </a:xfrm>
          <a:prstGeom prst="roundRect">
            <a:avLst>
              <a:gd name="adj" fmla="val 16667"/>
            </a:avLst>
          </a:prstGeom>
          <a:solidFill>
            <a:srgbClr val="4F81BD"/>
          </a:solid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11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Results</a:t>
            </a:r>
            <a:endParaRPr kumimoji="0" lang="hi-IN" altLang="en-US" sz="1800" b="0" i="0" u="none" strike="noStrike" cap="none" normalizeH="0" baseline="0" dirty="0">
              <a:ln>
                <a:noFill/>
              </a:ln>
              <a:solidFill>
                <a:schemeClr val="tx1"/>
              </a:solidFill>
              <a:effectLst/>
              <a:latin typeface="Arial" panose="020B0604020202020204" pitchFamily="34" charset="0"/>
            </a:endParaRPr>
          </a:p>
        </p:txBody>
      </p:sp>
      <p:sp>
        <p:nvSpPr>
          <p:cNvPr id="8" name="Flowchart: Magnetic Disk 32">
            <a:extLst>
              <a:ext uri="{FF2B5EF4-FFF2-40B4-BE49-F238E27FC236}">
                <a16:creationId xmlns:a16="http://schemas.microsoft.com/office/drawing/2014/main" id="{3B05CAB6-EF36-9C45-9061-61D2F23DC090}"/>
              </a:ext>
            </a:extLst>
          </p:cNvPr>
          <p:cNvSpPr>
            <a:spLocks noChangeArrowheads="1"/>
          </p:cNvSpPr>
          <p:nvPr/>
        </p:nvSpPr>
        <p:spPr bwMode="auto">
          <a:xfrm>
            <a:off x="4565417" y="3846668"/>
            <a:ext cx="1290638" cy="1352550"/>
          </a:xfrm>
          <a:prstGeom prst="flowChartMagneticDisk">
            <a:avLst/>
          </a:prstGeom>
          <a:solidFill>
            <a:srgbClr val="4F81BD"/>
          </a:solid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1100" b="0" i="0" u="none" strike="noStrike" cap="none" normalizeH="0" baseline="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SQL server for identically-indexed docs</a:t>
            </a:r>
            <a:endParaRPr kumimoji="0" lang="hi-IN" altLang="en-US" sz="1800" b="0" i="0" u="none" strike="noStrike" cap="none" normalizeH="0" baseline="0">
              <a:ln>
                <a:noFill/>
              </a:ln>
              <a:solidFill>
                <a:schemeClr val="tx1"/>
              </a:solidFill>
              <a:effectLst/>
              <a:latin typeface="Arial" panose="020B0604020202020204" pitchFamily="34" charset="0"/>
            </a:endParaRPr>
          </a:p>
        </p:txBody>
      </p:sp>
      <p:sp>
        <p:nvSpPr>
          <p:cNvPr id="9" name="Flowchart: Terminator 33">
            <a:extLst>
              <a:ext uri="{FF2B5EF4-FFF2-40B4-BE49-F238E27FC236}">
                <a16:creationId xmlns:a16="http://schemas.microsoft.com/office/drawing/2014/main" id="{26DA8268-6365-8F44-97B9-739A7BC8DB78}"/>
              </a:ext>
            </a:extLst>
          </p:cNvPr>
          <p:cNvSpPr>
            <a:spLocks noChangeArrowheads="1"/>
          </p:cNvSpPr>
          <p:nvPr/>
        </p:nvSpPr>
        <p:spPr bwMode="auto">
          <a:xfrm>
            <a:off x="1709505" y="4018117"/>
            <a:ext cx="1738312" cy="721133"/>
          </a:xfrm>
          <a:prstGeom prst="flowChartTerminator">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9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Show recommended results</a:t>
            </a:r>
            <a:endParaRPr kumimoji="0" lang="hi-IN"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42">
            <a:extLst>
              <a:ext uri="{FF2B5EF4-FFF2-40B4-BE49-F238E27FC236}">
                <a16:creationId xmlns:a16="http://schemas.microsoft.com/office/drawing/2014/main" id="{C4FA6217-112F-8B40-9723-848FDA30DB65}"/>
              </a:ext>
            </a:extLst>
          </p:cNvPr>
          <p:cNvSpPr>
            <a:spLocks noChangeArrowheads="1"/>
          </p:cNvSpPr>
          <p:nvPr/>
        </p:nvSpPr>
        <p:spPr bwMode="auto">
          <a:xfrm>
            <a:off x="6054491" y="3544089"/>
            <a:ext cx="919163" cy="36131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i-IN" altLang="en-US" sz="800" b="0" i="0" u="none" strike="noStrike" cap="none" normalizeH="0" baseline="0" dirty="0">
                <a:ln>
                  <a:noFill/>
                </a:ln>
                <a:solidFill>
                  <a:schemeClr val="tx1"/>
                </a:solidFill>
                <a:effectLst/>
                <a:latin typeface="Times New Roman" panose="02020603050405020304" pitchFamily="18" charset="0"/>
                <a:ea typeface="Arial Unicode MS" panose="020B0604020202020204" pitchFamily="34" charset="-128"/>
                <a:cs typeface="Mangal" panose="02040503050203030202" pitchFamily="18" charset="0"/>
              </a:rPr>
              <a:t>Semantic Enrichment</a:t>
            </a:r>
            <a:endParaRPr kumimoji="0" lang="hi-IN"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7FB36A16-5661-9A4D-BA18-BD8D0A8C25F9}"/>
              </a:ext>
            </a:extLst>
          </p:cNvPr>
          <p:cNvSpPr>
            <a:spLocks noChangeArrowheads="1"/>
          </p:cNvSpPr>
          <p:nvPr/>
        </p:nvSpPr>
        <p:spPr bwMode="auto">
          <a:xfrm>
            <a:off x="2219092" y="2330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altLang="en-US" sz="1100" b="0" i="0" u="none" strike="noStrike" cap="none" normalizeH="0" baseline="0">
                <a:ln>
                  <a:noFill/>
                </a:ln>
                <a:solidFill>
                  <a:schemeClr val="tx1"/>
                </a:solidFill>
                <a:effectLst/>
                <a:latin typeface="Arial" panose="020B0604020202020204" pitchFamily="34" charset="0"/>
                <a:ea typeface="Arial Unicode MS" panose="020B0604020202020204" pitchFamily="34" charset="-128"/>
                <a:cs typeface="Mangal" panose="02040503050203030202" pitchFamily="18" charset="0"/>
              </a:rPr>
              <a:t>Recommender Flowchart</a:t>
            </a:r>
            <a:endParaRPr kumimoji="0" lang="hi-IN"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D89F84F3-81EE-EB48-BF0F-39DE3A2655E4}"/>
              </a:ext>
            </a:extLst>
          </p:cNvPr>
          <p:cNvSpPr>
            <a:spLocks noChangeArrowheads="1"/>
          </p:cNvSpPr>
          <p:nvPr/>
        </p:nvSpPr>
        <p:spPr bwMode="auto">
          <a:xfrm>
            <a:off x="2219092" y="27878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25">
            <a:extLst>
              <a:ext uri="{FF2B5EF4-FFF2-40B4-BE49-F238E27FC236}">
                <a16:creationId xmlns:a16="http://schemas.microsoft.com/office/drawing/2014/main" id="{CC6BEA78-4BD9-1140-A212-988A6F73C9BE}"/>
              </a:ext>
            </a:extLst>
          </p:cNvPr>
          <p:cNvSpPr>
            <a:spLocks noChangeArrowheads="1"/>
          </p:cNvSpPr>
          <p:nvPr/>
        </p:nvSpPr>
        <p:spPr bwMode="auto">
          <a:xfrm>
            <a:off x="2219092" y="27878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6">
            <a:extLst>
              <a:ext uri="{FF2B5EF4-FFF2-40B4-BE49-F238E27FC236}">
                <a16:creationId xmlns:a16="http://schemas.microsoft.com/office/drawing/2014/main" id="{347483C8-A62E-1A49-857A-B026B1CF9979}"/>
              </a:ext>
            </a:extLst>
          </p:cNvPr>
          <p:cNvSpPr>
            <a:spLocks noChangeArrowheads="1"/>
          </p:cNvSpPr>
          <p:nvPr/>
        </p:nvSpPr>
        <p:spPr bwMode="auto">
          <a:xfrm>
            <a:off x="2219092" y="3587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ight Arrow 22">
            <a:extLst>
              <a:ext uri="{FF2B5EF4-FFF2-40B4-BE49-F238E27FC236}">
                <a16:creationId xmlns:a16="http://schemas.microsoft.com/office/drawing/2014/main" id="{4C836288-1383-8F4E-B329-0A1C488FE9FB}"/>
              </a:ext>
            </a:extLst>
          </p:cNvPr>
          <p:cNvSpPr/>
          <p:nvPr/>
        </p:nvSpPr>
        <p:spPr>
          <a:xfrm>
            <a:off x="3016017" y="3059903"/>
            <a:ext cx="431800" cy="57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Right Arrow 23">
            <a:extLst>
              <a:ext uri="{FF2B5EF4-FFF2-40B4-BE49-F238E27FC236}">
                <a16:creationId xmlns:a16="http://schemas.microsoft.com/office/drawing/2014/main" id="{0980F5C9-3943-9E40-9FEE-3314ACDC71E7}"/>
              </a:ext>
            </a:extLst>
          </p:cNvPr>
          <p:cNvSpPr/>
          <p:nvPr/>
        </p:nvSpPr>
        <p:spPr>
          <a:xfrm>
            <a:off x="5404468" y="3094510"/>
            <a:ext cx="527050"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ight Arrow 24">
            <a:extLst>
              <a:ext uri="{FF2B5EF4-FFF2-40B4-BE49-F238E27FC236}">
                <a16:creationId xmlns:a16="http://schemas.microsoft.com/office/drawing/2014/main" id="{FBB745AC-1B2E-9C45-A63D-0B7DDC8B0670}"/>
              </a:ext>
            </a:extLst>
          </p:cNvPr>
          <p:cNvSpPr/>
          <p:nvPr/>
        </p:nvSpPr>
        <p:spPr>
          <a:xfrm>
            <a:off x="7086367" y="3085303"/>
            <a:ext cx="482600"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Curved Left Arrow 25">
            <a:extLst>
              <a:ext uri="{FF2B5EF4-FFF2-40B4-BE49-F238E27FC236}">
                <a16:creationId xmlns:a16="http://schemas.microsoft.com/office/drawing/2014/main" id="{BB4ED873-11C4-6E4F-BEB8-6A9D6C04CA5D}"/>
              </a:ext>
            </a:extLst>
          </p:cNvPr>
          <p:cNvSpPr/>
          <p:nvPr/>
        </p:nvSpPr>
        <p:spPr>
          <a:xfrm>
            <a:off x="8711967" y="3586953"/>
            <a:ext cx="158750" cy="6032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Left Arrow 26">
            <a:extLst>
              <a:ext uri="{FF2B5EF4-FFF2-40B4-BE49-F238E27FC236}">
                <a16:creationId xmlns:a16="http://schemas.microsoft.com/office/drawing/2014/main" id="{3A238200-63B3-4E43-8FA6-F48D23D2E408}"/>
              </a:ext>
            </a:extLst>
          </p:cNvPr>
          <p:cNvSpPr/>
          <p:nvPr/>
        </p:nvSpPr>
        <p:spPr>
          <a:xfrm>
            <a:off x="6476767" y="4325458"/>
            <a:ext cx="571500" cy="450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Left Arrow 27">
            <a:extLst>
              <a:ext uri="{FF2B5EF4-FFF2-40B4-BE49-F238E27FC236}">
                <a16:creationId xmlns:a16="http://schemas.microsoft.com/office/drawing/2014/main" id="{0198EEC6-5D3D-0740-9086-CDEE734ADA80}"/>
              </a:ext>
            </a:extLst>
          </p:cNvPr>
          <p:cNvSpPr/>
          <p:nvPr/>
        </p:nvSpPr>
        <p:spPr>
          <a:xfrm>
            <a:off x="3689117" y="4316568"/>
            <a:ext cx="603250" cy="450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4844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AD28-B8E1-3E43-A772-D90CF64A679A}"/>
              </a:ext>
            </a:extLst>
          </p:cNvPr>
          <p:cNvSpPr>
            <a:spLocks noGrp="1"/>
          </p:cNvSpPr>
          <p:nvPr>
            <p:ph type="title"/>
          </p:nvPr>
        </p:nvSpPr>
        <p:spPr>
          <a:xfrm>
            <a:off x="838200" y="365126"/>
            <a:ext cx="10515600" cy="907508"/>
          </a:xfrm>
        </p:spPr>
        <p:txBody>
          <a:bodyPr/>
          <a:lstStyle/>
          <a:p>
            <a:r>
              <a:rPr lang="en-US" dirty="0"/>
              <a:t>Recommender</a:t>
            </a:r>
          </a:p>
        </p:txBody>
      </p:sp>
      <p:pic>
        <p:nvPicPr>
          <p:cNvPr id="4" name="Picture 3">
            <a:extLst>
              <a:ext uri="{FF2B5EF4-FFF2-40B4-BE49-F238E27FC236}">
                <a16:creationId xmlns:a16="http://schemas.microsoft.com/office/drawing/2014/main" id="{AB72FE73-E83E-C741-81D7-252F9721F16A}"/>
              </a:ext>
            </a:extLst>
          </p:cNvPr>
          <p:cNvPicPr/>
          <p:nvPr/>
        </p:nvPicPr>
        <p:blipFill>
          <a:blip r:embed="rId2">
            <a:extLst>
              <a:ext uri="{28A0092B-C50C-407E-A947-70E740481C1C}">
                <a14:useLocalDpi xmlns:a14="http://schemas.microsoft.com/office/drawing/2010/main" val="0"/>
              </a:ext>
            </a:extLst>
          </a:blip>
          <a:stretch>
            <a:fillRect/>
          </a:stretch>
        </p:blipFill>
        <p:spPr>
          <a:xfrm>
            <a:off x="271748" y="969414"/>
            <a:ext cx="7279426" cy="2989269"/>
          </a:xfrm>
          <a:prstGeom prst="rect">
            <a:avLst/>
          </a:prstGeom>
        </p:spPr>
      </p:pic>
      <p:pic>
        <p:nvPicPr>
          <p:cNvPr id="5" name="Picture 4">
            <a:extLst>
              <a:ext uri="{FF2B5EF4-FFF2-40B4-BE49-F238E27FC236}">
                <a16:creationId xmlns:a16="http://schemas.microsoft.com/office/drawing/2014/main" id="{264E854D-D9FA-294D-9FB4-C922C2E1CA24}"/>
              </a:ext>
            </a:extLst>
          </p:cNvPr>
          <p:cNvPicPr/>
          <p:nvPr/>
        </p:nvPicPr>
        <p:blipFill>
          <a:blip r:embed="rId3">
            <a:extLst>
              <a:ext uri="{28A0092B-C50C-407E-A947-70E740481C1C}">
                <a14:useLocalDpi xmlns:a14="http://schemas.microsoft.com/office/drawing/2010/main" val="0"/>
              </a:ext>
            </a:extLst>
          </a:blip>
          <a:stretch>
            <a:fillRect/>
          </a:stretch>
        </p:blipFill>
        <p:spPr>
          <a:xfrm>
            <a:off x="4040861" y="3691749"/>
            <a:ext cx="6740209" cy="3166251"/>
          </a:xfrm>
          <a:prstGeom prst="rect">
            <a:avLst/>
          </a:prstGeom>
        </p:spPr>
      </p:pic>
    </p:spTree>
    <p:extLst>
      <p:ext uri="{BB962C8B-B14F-4D97-AF65-F5344CB8AC3E}">
        <p14:creationId xmlns:p14="http://schemas.microsoft.com/office/powerpoint/2010/main" val="21013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9AF6-DD6F-9841-AF06-ACD52A6DA2F3}"/>
              </a:ext>
            </a:extLst>
          </p:cNvPr>
          <p:cNvSpPr>
            <a:spLocks noGrp="1"/>
          </p:cNvSpPr>
          <p:nvPr>
            <p:ph type="title"/>
          </p:nvPr>
        </p:nvSpPr>
        <p:spPr/>
        <p:txBody>
          <a:bodyPr/>
          <a:lstStyle/>
          <a:p>
            <a:r>
              <a:rPr lang="en-US" dirty="0"/>
              <a:t>What’s the problem with search?</a:t>
            </a:r>
          </a:p>
        </p:txBody>
      </p:sp>
      <p:sp>
        <p:nvSpPr>
          <p:cNvPr id="3" name="Content Placeholder 2">
            <a:extLst>
              <a:ext uri="{FF2B5EF4-FFF2-40B4-BE49-F238E27FC236}">
                <a16:creationId xmlns:a16="http://schemas.microsoft.com/office/drawing/2014/main" id="{BEC56A4B-EFFA-7D46-B8D3-85281B7C40A7}"/>
              </a:ext>
            </a:extLst>
          </p:cNvPr>
          <p:cNvSpPr>
            <a:spLocks noGrp="1"/>
          </p:cNvSpPr>
          <p:nvPr>
            <p:ph idx="1"/>
          </p:nvPr>
        </p:nvSpPr>
        <p:spPr>
          <a:xfrm>
            <a:off x="515815" y="1690687"/>
            <a:ext cx="11148647" cy="4616327"/>
          </a:xfrm>
        </p:spPr>
        <p:txBody>
          <a:bodyPr>
            <a:normAutofit/>
          </a:bodyPr>
          <a:lstStyle/>
          <a:p>
            <a:r>
              <a:rPr lang="en-US" dirty="0"/>
              <a:t>Returns do not match the query – search question</a:t>
            </a:r>
          </a:p>
          <a:p>
            <a:r>
              <a:rPr lang="en-US" dirty="0"/>
              <a:t>Need to know all the ways something can be labeled to find it, synonyms</a:t>
            </a:r>
          </a:p>
          <a:p>
            <a:r>
              <a:rPr lang="en-US" dirty="0"/>
              <a:t>Colloquial use of terms to mean something else, homonyms</a:t>
            </a:r>
          </a:p>
          <a:p>
            <a:r>
              <a:rPr lang="en-US" dirty="0"/>
              <a:t>Too many returns to look at easily</a:t>
            </a:r>
          </a:p>
          <a:p>
            <a:r>
              <a:rPr lang="en-US" dirty="0"/>
              <a:t>Users only want to click 3 times to find an answer</a:t>
            </a:r>
          </a:p>
          <a:p>
            <a:r>
              <a:rPr lang="en-US" dirty="0"/>
              <a:t>Too much time needed to set up good search system by IT</a:t>
            </a:r>
          </a:p>
          <a:p>
            <a:r>
              <a:rPr lang="en-US" dirty="0"/>
              <a:t>Most orgs have 5 previous search systems on the shelf – trying a new one</a:t>
            </a:r>
          </a:p>
          <a:p>
            <a:r>
              <a:rPr lang="en-US" dirty="0"/>
              <a:t>The problem was probably the data not the system. </a:t>
            </a:r>
          </a:p>
          <a:p>
            <a:endParaRPr lang="en-US" dirty="0"/>
          </a:p>
          <a:p>
            <a:endParaRPr lang="en-US" dirty="0"/>
          </a:p>
          <a:p>
            <a:endParaRPr lang="en-US" dirty="0"/>
          </a:p>
        </p:txBody>
      </p:sp>
    </p:spTree>
    <p:extLst>
      <p:ext uri="{BB962C8B-B14F-4D97-AF65-F5344CB8AC3E}">
        <p14:creationId xmlns:p14="http://schemas.microsoft.com/office/powerpoint/2010/main" val="766711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0800">
            <a:solidFill>
              <a:schemeClr val="accent1"/>
            </a:solidFill>
          </a:ln>
        </p:spPr>
        <p:txBody>
          <a:bodyPr>
            <a:normAutofit/>
          </a:bodyPr>
          <a:lstStyle/>
          <a:p>
            <a:r>
              <a:rPr lang="en-US" dirty="0"/>
              <a:t>Content Recommender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1" y="6455023"/>
            <a:ext cx="2133601" cy="398966"/>
          </a:xfrm>
          <a:prstGeom prst="rect">
            <a:avLst/>
          </a:prstGeom>
        </p:spPr>
      </p:pic>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916" r="47118" b="22304"/>
          <a:stretch>
            <a:fillRect/>
          </a:stretch>
        </p:blipFill>
        <p:spPr bwMode="auto">
          <a:xfrm>
            <a:off x="1795749" y="1370881"/>
            <a:ext cx="7005827" cy="4755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4038600" y="4038600"/>
            <a:ext cx="1752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745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0800">
            <a:solidFill>
              <a:schemeClr val="accent1"/>
            </a:solidFill>
          </a:ln>
        </p:spPr>
        <p:txBody>
          <a:bodyPr>
            <a:normAutofit/>
          </a:bodyPr>
          <a:lstStyle/>
          <a:p>
            <a:r>
              <a:rPr lang="en-US" dirty="0"/>
              <a:t>Content Recommender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1" y="6455023"/>
            <a:ext cx="2133601" cy="398966"/>
          </a:xfrm>
          <a:prstGeom prst="rect">
            <a:avLst/>
          </a:prstGeom>
        </p:spPr>
      </p:pic>
      <p:sp>
        <p:nvSpPr>
          <p:cNvPr id="7" name="Right Brace 6"/>
          <p:cNvSpPr/>
          <p:nvPr/>
        </p:nvSpPr>
        <p:spPr>
          <a:xfrm>
            <a:off x="8153401" y="2819401"/>
            <a:ext cx="155575" cy="715963"/>
          </a:xfrm>
          <a:prstGeom prst="rightBrace">
            <a:avLst/>
          </a:prstGeom>
          <a:ln w="38100" cap="flat" cmpd="sng" algn="ctr">
            <a:solidFill>
              <a:srgbClr val="8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latin typeface="Arial" charset="0"/>
            </a:endParaRPr>
          </a:p>
        </p:txBody>
      </p:sp>
      <p:sp>
        <p:nvSpPr>
          <p:cNvPr id="8" name="TextBox 7"/>
          <p:cNvSpPr txBox="1">
            <a:spLocks noChangeArrowheads="1"/>
          </p:cNvSpPr>
          <p:nvPr/>
        </p:nvSpPr>
        <p:spPr bwMode="auto">
          <a:xfrm>
            <a:off x="8610601" y="2977327"/>
            <a:ext cx="20322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rgbClr val="0099FF"/>
              </a:buClr>
              <a:buSzPct val="70000"/>
              <a:buFont typeface="Wingdings" charset="2"/>
              <a:buChar char="v"/>
              <a:defRPr sz="3200">
                <a:solidFill>
                  <a:schemeClr val="tx1"/>
                </a:solidFill>
                <a:latin typeface="Arial" charset="0"/>
                <a:cs typeface="Arial" charset="0"/>
              </a:defRPr>
            </a:lvl1pPr>
            <a:lvl2pPr marL="37931725" indent="-37474525" eaLnBrk="0" hangingPunct="0">
              <a:spcBef>
                <a:spcPct val="20000"/>
              </a:spcBef>
              <a:buClr>
                <a:srgbClr val="0099FF"/>
              </a:buClr>
              <a:buSzPct val="75000"/>
              <a:buFont typeface="Wingdings" charset="2"/>
              <a:buChar char="v"/>
              <a:defRPr sz="2800">
                <a:solidFill>
                  <a:schemeClr val="tx1"/>
                </a:solidFill>
                <a:latin typeface="Times New Roman" charset="0"/>
                <a:cs typeface="Arial" charset="0"/>
              </a:defRPr>
            </a:lvl2pPr>
            <a:lvl3pPr marL="1377950" indent="-468313" eaLnBrk="0" hangingPunct="0">
              <a:spcBef>
                <a:spcPct val="20000"/>
              </a:spcBef>
              <a:buClr>
                <a:srgbClr val="0099FF"/>
              </a:buClr>
              <a:buSzPct val="65000"/>
              <a:buFont typeface="Wingdings" charset="2"/>
              <a:buChar char="v"/>
              <a:defRPr sz="2400">
                <a:solidFill>
                  <a:schemeClr val="tx1"/>
                </a:solidFill>
                <a:latin typeface="Times New Roman" charset="0"/>
                <a:cs typeface="Arial" charset="0"/>
              </a:defRPr>
            </a:lvl3pPr>
            <a:lvl4pPr marL="1827213" indent="-438150" eaLnBrk="0" hangingPunct="0">
              <a:spcBef>
                <a:spcPct val="20000"/>
              </a:spcBef>
              <a:buClr>
                <a:srgbClr val="0099FF"/>
              </a:buClr>
              <a:buSzPct val="75000"/>
              <a:buFont typeface="Wingdings" charset="2"/>
              <a:buChar char="v"/>
              <a:defRPr sz="2000">
                <a:solidFill>
                  <a:schemeClr val="tx1"/>
                </a:solidFill>
                <a:latin typeface="Times New Roman" charset="0"/>
                <a:cs typeface="Arial" charset="0"/>
              </a:defRPr>
            </a:lvl4pPr>
            <a:lvl5pPr marL="2297113" indent="-468313" eaLnBrk="0" hangingPunct="0">
              <a:spcBef>
                <a:spcPct val="20000"/>
              </a:spcBef>
              <a:buClr>
                <a:srgbClr val="0099FF"/>
              </a:buClr>
              <a:buSzPct val="50000"/>
              <a:buFont typeface="Wingdings" charset="2"/>
              <a:buChar char="v"/>
              <a:defRPr sz="2000">
                <a:solidFill>
                  <a:schemeClr val="tx1"/>
                </a:solidFill>
                <a:latin typeface="Times New Roman" charset="0"/>
                <a:cs typeface="Arial" charset="0"/>
              </a:defRPr>
            </a:lvl5pPr>
            <a:lvl6pPr marL="27543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6pPr>
            <a:lvl7pPr marL="32115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7pPr>
            <a:lvl8pPr marL="36687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8pPr>
            <a:lvl9pPr marL="41259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9pPr>
          </a:lstStyle>
          <a:p>
            <a:pPr eaLnBrk="1" hangingPunct="1">
              <a:spcBef>
                <a:spcPct val="0"/>
              </a:spcBef>
              <a:buClrTx/>
              <a:buSzTx/>
              <a:buFontTx/>
              <a:buNone/>
            </a:pPr>
            <a:r>
              <a:rPr lang="en-US" altLang="en-US" sz="2000" dirty="0">
                <a:latin typeface="Bitstream Vera Sans" pitchFamily="16" charset="0"/>
              </a:rPr>
              <a:t>Thesaurus terms</a:t>
            </a:r>
          </a:p>
        </p:txBody>
      </p:sp>
      <p:sp>
        <p:nvSpPr>
          <p:cNvPr id="9" name="Rectangle 8"/>
          <p:cNvSpPr/>
          <p:nvPr/>
        </p:nvSpPr>
        <p:spPr>
          <a:xfrm>
            <a:off x="2057400" y="2895600"/>
            <a:ext cx="5943600" cy="5334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solidFill>
                <a:srgbClr val="FFFFFF"/>
              </a:solidFill>
              <a:latin typeface="Arial" charset="0"/>
            </a:endParaRPr>
          </a:p>
        </p:txBody>
      </p:sp>
      <p:sp>
        <p:nvSpPr>
          <p:cNvPr id="10" name="Right Brace 9"/>
          <p:cNvSpPr/>
          <p:nvPr/>
        </p:nvSpPr>
        <p:spPr>
          <a:xfrm>
            <a:off x="8150226" y="3810000"/>
            <a:ext cx="155575" cy="1600200"/>
          </a:xfrm>
          <a:prstGeom prst="rightBrace">
            <a:avLst/>
          </a:prstGeom>
          <a:ln w="38100" cap="flat" cmpd="sng" algn="ctr">
            <a:solidFill>
              <a:srgbClr val="8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latin typeface="Arial" charset="0"/>
            </a:endParaRPr>
          </a:p>
        </p:txBody>
      </p:sp>
      <p:sp>
        <p:nvSpPr>
          <p:cNvPr id="11" name="TextBox 11"/>
          <p:cNvSpPr txBox="1">
            <a:spLocks noChangeArrowheads="1"/>
          </p:cNvSpPr>
          <p:nvPr/>
        </p:nvSpPr>
        <p:spPr bwMode="auto">
          <a:xfrm>
            <a:off x="8763001" y="4664076"/>
            <a:ext cx="18527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rgbClr val="0099FF"/>
              </a:buClr>
              <a:buSzPct val="70000"/>
              <a:buFont typeface="Wingdings" charset="2"/>
              <a:buChar char="v"/>
              <a:defRPr sz="3200">
                <a:solidFill>
                  <a:schemeClr val="tx1"/>
                </a:solidFill>
                <a:latin typeface="Arial" charset="0"/>
                <a:cs typeface="Arial" charset="0"/>
              </a:defRPr>
            </a:lvl1pPr>
            <a:lvl2pPr marL="37931725" indent="-37474525" eaLnBrk="0" hangingPunct="0">
              <a:spcBef>
                <a:spcPct val="20000"/>
              </a:spcBef>
              <a:buClr>
                <a:srgbClr val="0099FF"/>
              </a:buClr>
              <a:buSzPct val="75000"/>
              <a:buFont typeface="Wingdings" charset="2"/>
              <a:buChar char="v"/>
              <a:defRPr sz="2800">
                <a:solidFill>
                  <a:schemeClr val="tx1"/>
                </a:solidFill>
                <a:latin typeface="Times New Roman" charset="0"/>
                <a:cs typeface="Arial" charset="0"/>
              </a:defRPr>
            </a:lvl2pPr>
            <a:lvl3pPr marL="1377950" indent="-468313" eaLnBrk="0" hangingPunct="0">
              <a:spcBef>
                <a:spcPct val="20000"/>
              </a:spcBef>
              <a:buClr>
                <a:srgbClr val="0099FF"/>
              </a:buClr>
              <a:buSzPct val="65000"/>
              <a:buFont typeface="Wingdings" charset="2"/>
              <a:buChar char="v"/>
              <a:defRPr sz="2400">
                <a:solidFill>
                  <a:schemeClr val="tx1"/>
                </a:solidFill>
                <a:latin typeface="Times New Roman" charset="0"/>
                <a:cs typeface="Arial" charset="0"/>
              </a:defRPr>
            </a:lvl3pPr>
            <a:lvl4pPr marL="1827213" indent="-438150" eaLnBrk="0" hangingPunct="0">
              <a:spcBef>
                <a:spcPct val="20000"/>
              </a:spcBef>
              <a:buClr>
                <a:srgbClr val="0099FF"/>
              </a:buClr>
              <a:buSzPct val="75000"/>
              <a:buFont typeface="Wingdings" charset="2"/>
              <a:buChar char="v"/>
              <a:defRPr sz="2000">
                <a:solidFill>
                  <a:schemeClr val="tx1"/>
                </a:solidFill>
                <a:latin typeface="Times New Roman" charset="0"/>
                <a:cs typeface="Arial" charset="0"/>
              </a:defRPr>
            </a:lvl4pPr>
            <a:lvl5pPr marL="2297113" indent="-468313" eaLnBrk="0" hangingPunct="0">
              <a:spcBef>
                <a:spcPct val="20000"/>
              </a:spcBef>
              <a:buClr>
                <a:srgbClr val="0099FF"/>
              </a:buClr>
              <a:buSzPct val="50000"/>
              <a:buFont typeface="Wingdings" charset="2"/>
              <a:buChar char="v"/>
              <a:defRPr sz="2000">
                <a:solidFill>
                  <a:schemeClr val="tx1"/>
                </a:solidFill>
                <a:latin typeface="Times New Roman" charset="0"/>
                <a:cs typeface="Arial" charset="0"/>
              </a:defRPr>
            </a:lvl5pPr>
            <a:lvl6pPr marL="27543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6pPr>
            <a:lvl7pPr marL="32115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7pPr>
            <a:lvl8pPr marL="36687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8pPr>
            <a:lvl9pPr marL="4125913" indent="-468313" eaLnBrk="0" fontAlgn="base" hangingPunct="0">
              <a:spcBef>
                <a:spcPct val="20000"/>
              </a:spcBef>
              <a:spcAft>
                <a:spcPct val="0"/>
              </a:spcAft>
              <a:buClr>
                <a:srgbClr val="0099FF"/>
              </a:buClr>
              <a:buSzPct val="50000"/>
              <a:buFont typeface="Wingdings" charset="2"/>
              <a:buChar char="v"/>
              <a:defRPr sz="2000">
                <a:solidFill>
                  <a:schemeClr val="tx1"/>
                </a:solidFill>
                <a:latin typeface="Times New Roman" charset="0"/>
                <a:cs typeface="Arial" charset="0"/>
              </a:defRPr>
            </a:lvl9pPr>
          </a:lstStyle>
          <a:p>
            <a:pPr eaLnBrk="1" hangingPunct="1">
              <a:spcBef>
                <a:spcPct val="0"/>
              </a:spcBef>
              <a:buClrTx/>
              <a:buSzTx/>
              <a:buFontTx/>
              <a:buNone/>
            </a:pPr>
            <a:r>
              <a:rPr lang="en-US" altLang="en-US" sz="2000" dirty="0">
                <a:latin typeface="Bitstream Vera Sans" pitchFamily="16" charset="0"/>
              </a:rPr>
              <a:t>Similar content</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t="9776" r="60204" b="34409"/>
          <a:stretch>
            <a:fillRect/>
          </a:stretch>
        </p:blipFill>
        <p:spPr bwMode="auto">
          <a:xfrm>
            <a:off x="2212976" y="1600200"/>
            <a:ext cx="6397625"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ight Brace 12"/>
          <p:cNvSpPr/>
          <p:nvPr/>
        </p:nvSpPr>
        <p:spPr>
          <a:xfrm>
            <a:off x="8305801" y="2971801"/>
            <a:ext cx="155575" cy="715963"/>
          </a:xfrm>
          <a:prstGeom prst="rightBrace">
            <a:avLst/>
          </a:prstGeom>
          <a:ln w="38100" cap="flat" cmpd="sng" algn="ctr">
            <a:solidFill>
              <a:srgbClr val="8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latin typeface="Arial" charset="0"/>
            </a:endParaRPr>
          </a:p>
        </p:txBody>
      </p:sp>
      <p:sp>
        <p:nvSpPr>
          <p:cNvPr id="15" name="Rectangle 14"/>
          <p:cNvSpPr/>
          <p:nvPr/>
        </p:nvSpPr>
        <p:spPr>
          <a:xfrm>
            <a:off x="2209800" y="3048000"/>
            <a:ext cx="5943600" cy="5334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solidFill>
                <a:srgbClr val="FFFFFF"/>
              </a:solidFill>
              <a:latin typeface="Arial" charset="0"/>
            </a:endParaRPr>
          </a:p>
        </p:txBody>
      </p:sp>
      <p:sp>
        <p:nvSpPr>
          <p:cNvPr id="16" name="Right Brace 15"/>
          <p:cNvSpPr/>
          <p:nvPr/>
        </p:nvSpPr>
        <p:spPr>
          <a:xfrm>
            <a:off x="8302626" y="3962400"/>
            <a:ext cx="155575" cy="1600200"/>
          </a:xfrm>
          <a:prstGeom prst="rightBrace">
            <a:avLst/>
          </a:prstGeom>
          <a:ln w="38100" cap="flat" cmpd="sng" algn="ctr">
            <a:solidFill>
              <a:srgbClr val="8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sz="2000">
                <a:solidFill>
                  <a:schemeClr val="tx1"/>
                </a:solidFill>
                <a:latin typeface="Bitstream Vera Sans" pitchFamily="16" charset="0"/>
                <a:cs typeface="Arial" charset="0"/>
              </a:defRPr>
            </a:lvl1pPr>
            <a:lvl2pPr marL="37931725" indent="-37474525" eaLnBrk="0" hangingPunct="0">
              <a:defRPr sz="2000">
                <a:solidFill>
                  <a:schemeClr val="tx1"/>
                </a:solidFill>
                <a:latin typeface="Bitstream Vera Sans" pitchFamily="16" charset="0"/>
                <a:cs typeface="Arial" charset="0"/>
              </a:defRPr>
            </a:lvl2pPr>
            <a:lvl3pPr eaLnBrk="0" hangingPunct="0">
              <a:defRPr sz="2000">
                <a:solidFill>
                  <a:schemeClr val="tx1"/>
                </a:solidFill>
                <a:latin typeface="Bitstream Vera Sans" pitchFamily="16" charset="0"/>
                <a:cs typeface="Arial" charset="0"/>
              </a:defRPr>
            </a:lvl3pPr>
            <a:lvl4pPr eaLnBrk="0" hangingPunct="0">
              <a:defRPr sz="2000">
                <a:solidFill>
                  <a:schemeClr val="tx1"/>
                </a:solidFill>
                <a:latin typeface="Bitstream Vera Sans" pitchFamily="16" charset="0"/>
                <a:cs typeface="Arial" charset="0"/>
              </a:defRPr>
            </a:lvl4pPr>
            <a:lvl5pPr eaLnBrk="0" hangingPunct="0">
              <a:defRPr sz="2000">
                <a:solidFill>
                  <a:schemeClr val="tx1"/>
                </a:solidFill>
                <a:latin typeface="Bitstream Vera Sans" pitchFamily="16" charset="0"/>
                <a:cs typeface="Arial" charset="0"/>
              </a:defRPr>
            </a:lvl5pPr>
            <a:lvl6pPr marL="457200" eaLnBrk="0" fontAlgn="base" hangingPunct="0">
              <a:spcBef>
                <a:spcPct val="0"/>
              </a:spcBef>
              <a:spcAft>
                <a:spcPct val="0"/>
              </a:spcAft>
              <a:defRPr sz="2000">
                <a:solidFill>
                  <a:schemeClr val="tx1"/>
                </a:solidFill>
                <a:latin typeface="Bitstream Vera Sans" pitchFamily="16" charset="0"/>
                <a:cs typeface="Arial" charset="0"/>
              </a:defRPr>
            </a:lvl6pPr>
            <a:lvl7pPr marL="914400" eaLnBrk="0" fontAlgn="base" hangingPunct="0">
              <a:spcBef>
                <a:spcPct val="0"/>
              </a:spcBef>
              <a:spcAft>
                <a:spcPct val="0"/>
              </a:spcAft>
              <a:defRPr sz="2000">
                <a:solidFill>
                  <a:schemeClr val="tx1"/>
                </a:solidFill>
                <a:latin typeface="Bitstream Vera Sans" pitchFamily="16" charset="0"/>
                <a:cs typeface="Arial" charset="0"/>
              </a:defRPr>
            </a:lvl7pPr>
            <a:lvl8pPr marL="1371600" eaLnBrk="0" fontAlgn="base" hangingPunct="0">
              <a:spcBef>
                <a:spcPct val="0"/>
              </a:spcBef>
              <a:spcAft>
                <a:spcPct val="0"/>
              </a:spcAft>
              <a:defRPr sz="2000">
                <a:solidFill>
                  <a:schemeClr val="tx1"/>
                </a:solidFill>
                <a:latin typeface="Bitstream Vera Sans" pitchFamily="16" charset="0"/>
                <a:cs typeface="Arial" charset="0"/>
              </a:defRPr>
            </a:lvl8pPr>
            <a:lvl9pPr marL="1828800" eaLnBrk="0" fontAlgn="base" hangingPunct="0">
              <a:spcBef>
                <a:spcPct val="0"/>
              </a:spcBef>
              <a:spcAft>
                <a:spcPct val="0"/>
              </a:spcAft>
              <a:defRPr sz="2000">
                <a:solidFill>
                  <a:schemeClr val="tx1"/>
                </a:solidFill>
                <a:latin typeface="Bitstream Vera Sans" pitchFamily="16" charset="0"/>
                <a:cs typeface="Arial" charset="0"/>
              </a:defRPr>
            </a:lvl9pPr>
          </a:lstStyle>
          <a:p>
            <a:pPr algn="ctr" eaLnBrk="1" hangingPunct="1">
              <a:defRPr/>
            </a:pPr>
            <a:endParaRPr lang="en-US" altLang="en-US" dirty="0">
              <a:latin typeface="Arial" charset="0"/>
            </a:endParaRPr>
          </a:p>
        </p:txBody>
      </p:sp>
      <p:sp>
        <p:nvSpPr>
          <p:cNvPr id="5" name="TextBox 4"/>
          <p:cNvSpPr txBox="1"/>
          <p:nvPr/>
        </p:nvSpPr>
        <p:spPr>
          <a:xfrm>
            <a:off x="3518585" y="6016439"/>
            <a:ext cx="4343400" cy="646331"/>
          </a:xfrm>
          <a:prstGeom prst="rect">
            <a:avLst/>
          </a:prstGeom>
          <a:noFill/>
          <a:ln w="50800">
            <a:solidFill>
              <a:schemeClr val="accent1">
                <a:shade val="50000"/>
              </a:schemeClr>
            </a:solidFill>
          </a:ln>
        </p:spPr>
        <p:txBody>
          <a:bodyPr wrap="square" rtlCol="0">
            <a:spAutoFit/>
          </a:bodyPr>
          <a:lstStyle/>
          <a:p>
            <a:r>
              <a:rPr lang="en-US" dirty="0"/>
              <a:t>The more terms in common, the higher the recommendation of content as similar.</a:t>
            </a:r>
          </a:p>
        </p:txBody>
      </p:sp>
    </p:spTree>
    <p:extLst>
      <p:ext uri="{BB962C8B-B14F-4D97-AF65-F5344CB8AC3E}">
        <p14:creationId xmlns:p14="http://schemas.microsoft.com/office/powerpoint/2010/main" val="3307851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CF9D-3EE5-B649-969E-61DB32D195D6}"/>
              </a:ext>
            </a:extLst>
          </p:cNvPr>
          <p:cNvSpPr>
            <a:spLocks noGrp="1"/>
          </p:cNvSpPr>
          <p:nvPr>
            <p:ph type="title"/>
          </p:nvPr>
        </p:nvSpPr>
        <p:spPr/>
        <p:txBody>
          <a:bodyPr/>
          <a:lstStyle/>
          <a:p>
            <a:r>
              <a:rPr lang="en-US" dirty="0"/>
              <a:t>Search Leverage</a:t>
            </a:r>
          </a:p>
        </p:txBody>
      </p:sp>
      <p:graphicFrame>
        <p:nvGraphicFramePr>
          <p:cNvPr id="6" name="Content Placeholder 2">
            <a:extLst>
              <a:ext uri="{FF2B5EF4-FFF2-40B4-BE49-F238E27FC236}">
                <a16:creationId xmlns:a16="http://schemas.microsoft.com/office/drawing/2014/main" id="{1E3C4FBC-C94E-4A9B-9AB3-C41E1358978D}"/>
              </a:ext>
            </a:extLst>
          </p:cNvPr>
          <p:cNvGraphicFramePr>
            <a:graphicFrameLocks noGrp="1"/>
          </p:cNvGraphicFramePr>
          <p:nvPr>
            <p:ph idx="1"/>
            <p:extLst>
              <p:ext uri="{D42A27DB-BD31-4B8C-83A1-F6EECF244321}">
                <p14:modId xmlns:p14="http://schemas.microsoft.com/office/powerpoint/2010/main" val="2061779458"/>
              </p:ext>
            </p:extLst>
          </p:nvPr>
        </p:nvGraphicFramePr>
        <p:xfrm>
          <a:off x="838200" y="1698530"/>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B32AEAD-037A-4F77-97B5-9363D34AACCC}"/>
              </a:ext>
            </a:extLst>
          </p:cNvPr>
          <p:cNvPicPr>
            <a:picLocks noChangeAspect="1"/>
          </p:cNvPicPr>
          <p:nvPr/>
        </p:nvPicPr>
        <p:blipFill>
          <a:blip r:embed="rId7"/>
          <a:stretch>
            <a:fillRect/>
          </a:stretch>
        </p:blipFill>
        <p:spPr>
          <a:xfrm>
            <a:off x="5228492" y="-292130"/>
            <a:ext cx="6963508" cy="3849350"/>
          </a:xfrm>
          <a:prstGeom prst="rect">
            <a:avLst/>
          </a:prstGeom>
          <a:ln>
            <a:noFill/>
          </a:ln>
          <a:effectLst>
            <a:softEdge rad="112500"/>
          </a:effectLst>
        </p:spPr>
      </p:pic>
    </p:spTree>
    <p:extLst>
      <p:ext uri="{BB962C8B-B14F-4D97-AF65-F5344CB8AC3E}">
        <p14:creationId xmlns:p14="http://schemas.microsoft.com/office/powerpoint/2010/main" val="1120931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Word and Term Parsing In Search</a:t>
            </a:r>
          </a:p>
        </p:txBody>
      </p:sp>
      <p:graphicFrame>
        <p:nvGraphicFramePr>
          <p:cNvPr id="15365" name="Rectangle 3">
            <a:extLst>
              <a:ext uri="{FF2B5EF4-FFF2-40B4-BE49-F238E27FC236}">
                <a16:creationId xmlns:a16="http://schemas.microsoft.com/office/drawing/2014/main" id="{874F7A5D-61A3-4163-BC3E-F24C4FFBF46F}"/>
              </a:ext>
            </a:extLst>
          </p:cNvPr>
          <p:cNvGraphicFramePr/>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1997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FCA1-10E0-2F4B-AAC8-5A37C3027D91}"/>
              </a:ext>
            </a:extLst>
          </p:cNvPr>
          <p:cNvSpPr>
            <a:spLocks noGrp="1"/>
          </p:cNvSpPr>
          <p:nvPr>
            <p:ph type="title"/>
          </p:nvPr>
        </p:nvSpPr>
        <p:spPr/>
        <p:txBody>
          <a:bodyPr/>
          <a:lstStyle/>
          <a:p>
            <a:r>
              <a:rPr lang="en-US" dirty="0"/>
              <a:t>Search Taxonomy Terms First</a:t>
            </a:r>
          </a:p>
        </p:txBody>
      </p:sp>
      <p:graphicFrame>
        <p:nvGraphicFramePr>
          <p:cNvPr id="8" name="Content Placeholder 2">
            <a:extLst>
              <a:ext uri="{FF2B5EF4-FFF2-40B4-BE49-F238E27FC236}">
                <a16:creationId xmlns:a16="http://schemas.microsoft.com/office/drawing/2014/main" id="{75BC04F2-5D3D-495A-8C0E-7E31BCCB4F56}"/>
              </a:ext>
            </a:extLst>
          </p:cNvPr>
          <p:cNvGraphicFramePr>
            <a:graphicFrameLocks noGrp="1"/>
          </p:cNvGraphicFramePr>
          <p:nvPr>
            <p:ph idx="1"/>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47C3AF-AA90-1F45-9668-2FAA201C0A2B}"/>
              </a:ext>
            </a:extLst>
          </p:cNvPr>
          <p:cNvSpPr>
            <a:spLocks noGrp="1"/>
          </p:cNvSpPr>
          <p:nvPr>
            <p:ph type="sldNum" sz="quarter" idx="12"/>
          </p:nvPr>
        </p:nvSpPr>
        <p:spPr bwMode="gray">
          <a:xfrm>
            <a:off x="531812" y="787782"/>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C70684-31C6-489F-8C8F-C56F8239C56F}" type="slidenum">
              <a:rPr lang="en-US" smtClean="0"/>
              <a:pPr/>
              <a:t>54</a:t>
            </a:fld>
            <a:endParaRPr lang="en-US" dirty="0"/>
          </a:p>
        </p:txBody>
      </p:sp>
    </p:spTree>
    <p:extLst>
      <p:ext uri="{BB962C8B-B14F-4D97-AF65-F5344CB8AC3E}">
        <p14:creationId xmlns:p14="http://schemas.microsoft.com/office/powerpoint/2010/main" val="122487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8010"/>
          </a:xfrm>
          <a:ln w="50800">
            <a:noFill/>
          </a:ln>
        </p:spPr>
        <p:txBody>
          <a:bodyPr>
            <a:normAutofit/>
          </a:bodyPr>
          <a:lstStyle/>
          <a:p>
            <a:r>
              <a:rPr lang="en-US" dirty="0"/>
              <a:t>Linked Data</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51" y="1825625"/>
            <a:ext cx="6106123" cy="46802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5625"/>
            <a:ext cx="5740841" cy="4815899"/>
          </a:xfrm>
          <a:prstGeom prst="rect">
            <a:avLst/>
          </a:prstGeom>
        </p:spPr>
      </p:pic>
      <p:sp>
        <p:nvSpPr>
          <p:cNvPr id="7" name="TextBox 6"/>
          <p:cNvSpPr txBox="1"/>
          <p:nvPr/>
        </p:nvSpPr>
        <p:spPr>
          <a:xfrm>
            <a:off x="2049503" y="1010491"/>
            <a:ext cx="7806945" cy="646331"/>
          </a:xfrm>
          <a:prstGeom prst="rect">
            <a:avLst/>
          </a:prstGeom>
          <a:noFill/>
        </p:spPr>
        <p:txBody>
          <a:bodyPr wrap="none" rtlCol="0">
            <a:spAutoFit/>
          </a:bodyPr>
          <a:lstStyle/>
          <a:p>
            <a:r>
              <a:rPr lang="en-US" dirty="0"/>
              <a:t>Assert that the AIP Thesaurus term “Nonlinear optics” refers to the </a:t>
            </a:r>
            <a:r>
              <a:rPr lang="en-US" b="1" dirty="0"/>
              <a:t>same concept</a:t>
            </a:r>
          </a:p>
          <a:p>
            <a:r>
              <a:rPr lang="en-US" dirty="0"/>
              <a:t>as the dbpedia page “Nonlinear optics” by putting links in both places.</a:t>
            </a:r>
          </a:p>
        </p:txBody>
      </p:sp>
    </p:spTree>
    <p:extLst>
      <p:ext uri="{BB962C8B-B14F-4D97-AF65-F5344CB8AC3E}">
        <p14:creationId xmlns:p14="http://schemas.microsoft.com/office/powerpoint/2010/main" val="1302035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1828800" y="152401"/>
            <a:ext cx="8839200" cy="944563"/>
          </a:xfrm>
        </p:spPr>
        <p:txBody>
          <a:bodyPr>
            <a:normAutofit fontScale="90000"/>
          </a:bodyPr>
          <a:lstStyle/>
          <a:p>
            <a:pPr eaLnBrk="1" hangingPunct="1"/>
            <a:r>
              <a:rPr lang="en-US" dirty="0">
                <a:ea typeface="ＭＳ Ｐゴシック" pitchFamily="34" charset="-128"/>
              </a:rPr>
              <a:t>Sample – Search Harmony Deployment </a:t>
            </a:r>
          </a:p>
        </p:txBody>
      </p:sp>
      <p:grpSp>
        <p:nvGrpSpPr>
          <p:cNvPr id="26" name="Group 25"/>
          <p:cNvGrpSpPr/>
          <p:nvPr/>
        </p:nvGrpSpPr>
        <p:grpSpPr>
          <a:xfrm>
            <a:off x="2057400" y="914400"/>
            <a:ext cx="8458200" cy="5410200"/>
            <a:chOff x="533400" y="914400"/>
            <a:chExt cx="8458200" cy="5410200"/>
          </a:xfrm>
        </p:grpSpPr>
        <p:cxnSp>
          <p:nvCxnSpPr>
            <p:cNvPr id="114" name="Elbow Connector 62"/>
            <p:cNvCxnSpPr>
              <a:cxnSpLocks noChangeShapeType="1"/>
              <a:stCxn id="76" idx="1"/>
              <a:endCxn id="188" idx="1"/>
            </p:cNvCxnSpPr>
            <p:nvPr/>
          </p:nvCxnSpPr>
          <p:spPr bwMode="auto">
            <a:xfrm rot="5400000" flipH="1" flipV="1">
              <a:off x="2133600" y="4724400"/>
              <a:ext cx="457200" cy="609600"/>
            </a:xfrm>
            <a:prstGeom prst="curvedConnector2">
              <a:avLst/>
            </a:prstGeom>
            <a:noFill/>
            <a:ln w="38100" algn="ctr">
              <a:solidFill>
                <a:srgbClr val="666666"/>
              </a:solidFill>
              <a:round/>
              <a:headEnd/>
              <a:tailEnd type="triangle" w="med" len="med"/>
            </a:ln>
          </p:spPr>
        </p:cxnSp>
        <p:sp>
          <p:nvSpPr>
            <p:cNvPr id="76" name="Can 75"/>
            <p:cNvSpPr/>
            <p:nvPr/>
          </p:nvSpPr>
          <p:spPr>
            <a:xfrm>
              <a:off x="1447800" y="5257800"/>
              <a:ext cx="1219200" cy="990600"/>
            </a:xfrm>
            <a:prstGeom prst="can">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600" dirty="0">
                  <a:solidFill>
                    <a:schemeClr val="tx1"/>
                  </a:solidFill>
                </a:rPr>
                <a:t> Data base in JATS XML</a:t>
              </a:r>
            </a:p>
          </p:txBody>
        </p:sp>
        <p:cxnSp>
          <p:nvCxnSpPr>
            <p:cNvPr id="195" name="Elbow Connector 62"/>
            <p:cNvCxnSpPr>
              <a:stCxn id="188" idx="3"/>
              <a:endCxn id="127" idx="1"/>
            </p:cNvCxnSpPr>
            <p:nvPr/>
          </p:nvCxnSpPr>
          <p:spPr>
            <a:xfrm>
              <a:off x="3810000" y="4800600"/>
              <a:ext cx="762000" cy="1066800"/>
            </a:xfrm>
            <a:prstGeom prst="straightConnector1">
              <a:avLst/>
            </a:prstGeom>
            <a:ln w="38100">
              <a:solidFill>
                <a:schemeClr val="tx2">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59"/>
            <p:cNvCxnSpPr>
              <a:endCxn id="4" idx="0"/>
            </p:cNvCxnSpPr>
            <p:nvPr/>
          </p:nvCxnSpPr>
          <p:spPr>
            <a:xfrm rot="16200000" flipH="1">
              <a:off x="1853407" y="1423193"/>
              <a:ext cx="609600" cy="2016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219200" y="914400"/>
              <a:ext cx="990600" cy="381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600" i="1" dirty="0">
                  <a:solidFill>
                    <a:schemeClr val="tx1">
                      <a:lumMod val="50000"/>
                      <a:lumOff val="50000"/>
                    </a:schemeClr>
                  </a:solidFill>
                </a:rPr>
                <a:t>Query</a:t>
              </a:r>
            </a:p>
          </p:txBody>
        </p:sp>
        <p:sp>
          <p:nvSpPr>
            <p:cNvPr id="4" name="Rectangle 3"/>
            <p:cNvSpPr/>
            <p:nvPr/>
          </p:nvSpPr>
          <p:spPr bwMode="auto">
            <a:xfrm>
              <a:off x="1676399" y="1828800"/>
              <a:ext cx="1165225" cy="762000"/>
            </a:xfrm>
            <a:prstGeom prst="rect">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rPr>
                <a:t>Search Harmony Presentation </a:t>
              </a:r>
            </a:p>
            <a:p>
              <a:pPr algn="ctr">
                <a:defRPr/>
              </a:pPr>
              <a:r>
                <a:rPr lang="en-US" sz="1200" dirty="0">
                  <a:solidFill>
                    <a:schemeClr val="tx1"/>
                  </a:solidFill>
                </a:rPr>
                <a:t>Layer</a:t>
              </a:r>
            </a:p>
          </p:txBody>
        </p:sp>
        <p:sp>
          <p:nvSpPr>
            <p:cNvPr id="127" name="Rectangle 126"/>
            <p:cNvSpPr/>
            <p:nvPr/>
          </p:nvSpPr>
          <p:spPr bwMode="auto">
            <a:xfrm>
              <a:off x="4571998" y="5486400"/>
              <a:ext cx="1165225" cy="762000"/>
            </a:xfrm>
            <a:prstGeom prst="rect">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200" dirty="0">
                  <a:solidFill>
                    <a:schemeClr val="tx1"/>
                  </a:solidFill>
                  <a:ea typeface="ＭＳ Ｐゴシック" pitchFamily="34" charset="-128"/>
                </a:rPr>
                <a:t>Repository  with fielded data </a:t>
              </a:r>
            </a:p>
          </p:txBody>
        </p:sp>
        <p:cxnSp>
          <p:nvCxnSpPr>
            <p:cNvPr id="156" name="Elbow Connector 62"/>
            <p:cNvCxnSpPr>
              <a:cxnSpLocks noChangeShapeType="1"/>
              <a:stCxn id="127" idx="3"/>
            </p:cNvCxnSpPr>
            <p:nvPr/>
          </p:nvCxnSpPr>
          <p:spPr bwMode="auto">
            <a:xfrm flipV="1">
              <a:off x="5737225" y="4038600"/>
              <a:ext cx="1044575" cy="1828800"/>
            </a:xfrm>
            <a:prstGeom prst="curvedConnector2">
              <a:avLst/>
            </a:prstGeom>
            <a:noFill/>
            <a:ln w="38100" algn="ctr">
              <a:solidFill>
                <a:srgbClr val="666666"/>
              </a:solidFill>
              <a:round/>
              <a:headEnd/>
              <a:tailEnd type="triangle" w="med" len="med"/>
            </a:ln>
          </p:spPr>
        </p:cxnSp>
        <p:cxnSp>
          <p:nvCxnSpPr>
            <p:cNvPr id="160" name="Elbow Connector 43"/>
            <p:cNvCxnSpPr>
              <a:cxnSpLocks noChangeShapeType="1"/>
            </p:cNvCxnSpPr>
            <p:nvPr/>
          </p:nvCxnSpPr>
          <p:spPr bwMode="auto">
            <a:xfrm>
              <a:off x="2895600" y="2057400"/>
              <a:ext cx="3886200" cy="1143000"/>
            </a:xfrm>
            <a:prstGeom prst="curvedConnector2">
              <a:avLst/>
            </a:prstGeom>
            <a:noFill/>
            <a:ln w="9525" algn="ctr">
              <a:solidFill>
                <a:schemeClr val="tx1"/>
              </a:solidFill>
              <a:round/>
              <a:headEnd/>
              <a:tailEnd type="arrow" w="med" len="med"/>
            </a:ln>
          </p:spPr>
        </p:cxnSp>
        <p:sp>
          <p:nvSpPr>
            <p:cNvPr id="188" name="Pentagon 187"/>
            <p:cNvSpPr/>
            <p:nvPr/>
          </p:nvSpPr>
          <p:spPr>
            <a:xfrm>
              <a:off x="2667000" y="4648200"/>
              <a:ext cx="1143000" cy="304800"/>
            </a:xfrm>
            <a:prstGeom prst="homePlat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400" dirty="0">
                  <a:solidFill>
                    <a:schemeClr val="tx1"/>
                  </a:solidFill>
                </a:rPr>
                <a:t>Cleanup, etc.</a:t>
              </a:r>
            </a:p>
          </p:txBody>
        </p:sp>
        <p:cxnSp>
          <p:nvCxnSpPr>
            <p:cNvPr id="163" name="Elbow Connector 43"/>
            <p:cNvCxnSpPr>
              <a:cxnSpLocks noChangeShapeType="1"/>
              <a:stCxn id="4" idx="3"/>
              <a:endCxn id="127" idx="0"/>
            </p:cNvCxnSpPr>
            <p:nvPr/>
          </p:nvCxnSpPr>
          <p:spPr bwMode="auto">
            <a:xfrm>
              <a:off x="2841625" y="2209800"/>
              <a:ext cx="2312988" cy="3276600"/>
            </a:xfrm>
            <a:prstGeom prst="curvedConnector2">
              <a:avLst/>
            </a:prstGeom>
            <a:noFill/>
            <a:ln w="9525" algn="ctr">
              <a:solidFill>
                <a:schemeClr val="tx1"/>
              </a:solidFill>
              <a:round/>
              <a:headEnd/>
              <a:tailEnd type="arrow" w="med" len="med"/>
            </a:ln>
          </p:spPr>
        </p:cxnSp>
        <p:sp>
          <p:nvSpPr>
            <p:cNvPr id="230" name="Rounded Rectangular Callout 229"/>
            <p:cNvSpPr>
              <a:spLocks noChangeArrowheads="1"/>
            </p:cNvSpPr>
            <p:nvPr/>
          </p:nvSpPr>
          <p:spPr bwMode="auto">
            <a:xfrm>
              <a:off x="2971800" y="3124200"/>
              <a:ext cx="1981200" cy="1066800"/>
            </a:xfrm>
            <a:prstGeom prst="wedgeRoundRectCallout">
              <a:avLst>
                <a:gd name="adj1" fmla="val -56171"/>
                <a:gd name="adj2" fmla="val 93005"/>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r>
                <a:rPr lang="en-US" sz="1200" i="1" dirty="0">
                  <a:solidFill>
                    <a:srgbClr val="404040"/>
                  </a:solidFill>
                </a:rPr>
                <a:t>Data forked so y components can serve snippets and docs, and SH can build indexes.</a:t>
              </a:r>
            </a:p>
          </p:txBody>
        </p:sp>
        <p:sp>
          <p:nvSpPr>
            <p:cNvPr id="231" name="Rounded Rectangular Callout 230"/>
            <p:cNvSpPr>
              <a:spLocks noChangeArrowheads="1"/>
            </p:cNvSpPr>
            <p:nvPr/>
          </p:nvSpPr>
          <p:spPr bwMode="auto">
            <a:xfrm>
              <a:off x="4648200" y="1219200"/>
              <a:ext cx="1600200" cy="762000"/>
            </a:xfrm>
            <a:prstGeom prst="wedgeRoundRectCallout">
              <a:avLst>
                <a:gd name="adj1" fmla="val -162796"/>
                <a:gd name="adj2" fmla="val 118125"/>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r>
                <a:rPr lang="en-US" sz="1200" i="1" dirty="0">
                  <a:solidFill>
                    <a:srgbClr val="404040"/>
                  </a:solidFill>
                </a:rPr>
                <a:t>Query fetches hit list from SH, snippets from Repository.</a:t>
              </a:r>
            </a:p>
          </p:txBody>
        </p:sp>
        <p:sp>
          <p:nvSpPr>
            <p:cNvPr id="2" name="Can 75"/>
            <p:cNvSpPr/>
            <p:nvPr/>
          </p:nvSpPr>
          <p:spPr>
            <a:xfrm>
              <a:off x="6248400" y="3200400"/>
              <a:ext cx="1066800" cy="838200"/>
            </a:xfrm>
            <a:prstGeom prst="can">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85000" lnSpcReduction="20000"/>
            </a:bodyPr>
            <a:lstStyle/>
            <a:p>
              <a:pPr algn="ctr"/>
              <a:r>
                <a:rPr lang="en-US" sz="1600" dirty="0">
                  <a:solidFill>
                    <a:schemeClr val="tx1"/>
                  </a:solidFill>
                  <a:ea typeface="ＭＳ Ｐゴシック" pitchFamily="34" charset="-128"/>
                </a:rPr>
                <a:t>Search Harmony</a:t>
              </a:r>
            </a:p>
            <a:p>
              <a:pPr algn="ctr"/>
              <a:r>
                <a:rPr lang="en-US" sz="1600" dirty="0">
                  <a:solidFill>
                    <a:schemeClr val="tx1"/>
                  </a:solidFill>
                  <a:ea typeface="ＭＳ Ｐゴシック" pitchFamily="34" charset="-128"/>
                </a:rPr>
                <a:t>Index</a:t>
              </a:r>
            </a:p>
          </p:txBody>
        </p:sp>
        <p:sp>
          <p:nvSpPr>
            <p:cNvPr id="3" name="Rounded Rectangular Callout 230"/>
            <p:cNvSpPr>
              <a:spLocks noChangeArrowheads="1"/>
            </p:cNvSpPr>
            <p:nvPr/>
          </p:nvSpPr>
          <p:spPr bwMode="auto">
            <a:xfrm>
              <a:off x="7391400" y="3962400"/>
              <a:ext cx="1600200" cy="762000"/>
            </a:xfrm>
            <a:prstGeom prst="wedgeRoundRectCallout">
              <a:avLst>
                <a:gd name="adj1" fmla="val -117856"/>
                <a:gd name="adj2" fmla="val 160833"/>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r>
                <a:rPr lang="en-US" sz="1200" i="1" dirty="0">
                  <a:solidFill>
                    <a:srgbClr val="404040"/>
                  </a:solidFill>
                </a:rPr>
                <a:t>Building search index</a:t>
              </a:r>
            </a:p>
          </p:txBody>
        </p:sp>
        <p:sp>
          <p:nvSpPr>
            <p:cNvPr id="5" name="Rounded Rectangular Callout 230"/>
            <p:cNvSpPr>
              <a:spLocks noChangeArrowheads="1"/>
            </p:cNvSpPr>
            <p:nvPr/>
          </p:nvSpPr>
          <p:spPr bwMode="auto">
            <a:xfrm>
              <a:off x="533400" y="3276600"/>
              <a:ext cx="1828800" cy="762000"/>
            </a:xfrm>
            <a:prstGeom prst="wedgeRoundRectCallout">
              <a:avLst>
                <a:gd name="adj1" fmla="val 52083"/>
                <a:gd name="adj2" fmla="val -138958"/>
                <a:gd name="adj3" fmla="val 16667"/>
              </a:avLst>
            </a:prstGeom>
            <a:solidFill>
              <a:srgbClr val="CCCCCC"/>
            </a:solidFill>
            <a:ln w="3175" algn="ctr">
              <a:solidFill>
                <a:schemeClr val="tx1"/>
              </a:solidFill>
              <a:miter lim="800000"/>
              <a:headEnd/>
              <a:tailEnd/>
            </a:ln>
            <a:effectLst>
              <a:outerShdw dist="38100" dir="2700000" algn="tl" rotWithShape="0">
                <a:srgbClr val="000000">
                  <a:alpha val="39999"/>
                </a:srgbClr>
              </a:outerShdw>
            </a:effectLst>
          </p:spPr>
          <p:txBody>
            <a:bodyPr tIns="91440" bIns="91440" anchor="ctr"/>
            <a:lstStyle/>
            <a:p>
              <a:pPr>
                <a:lnSpc>
                  <a:spcPct val="90000"/>
                </a:lnSpc>
              </a:pPr>
              <a:endParaRPr lang="en-US" sz="1200" i="1" dirty="0">
                <a:solidFill>
                  <a:srgbClr val="404040"/>
                </a:solidFill>
              </a:endParaRPr>
            </a:p>
            <a:p>
              <a:pPr>
                <a:lnSpc>
                  <a:spcPct val="90000"/>
                </a:lnSpc>
              </a:pPr>
              <a:r>
                <a:rPr lang="en-US" sz="1200" i="1" dirty="0">
                  <a:solidFill>
                    <a:srgbClr val="404040"/>
                  </a:solidFill>
                </a:rPr>
                <a:t>Auto-completion</a:t>
              </a:r>
            </a:p>
            <a:p>
              <a:pPr>
                <a:lnSpc>
                  <a:spcPct val="90000"/>
                </a:lnSpc>
              </a:pPr>
              <a:r>
                <a:rPr lang="en-US" sz="1200" i="1" dirty="0">
                  <a:solidFill>
                    <a:srgbClr val="404040"/>
                  </a:solidFill>
                </a:rPr>
                <a:t>NavTree</a:t>
              </a:r>
            </a:p>
            <a:p>
              <a:pPr>
                <a:lnSpc>
                  <a:spcPct val="90000"/>
                </a:lnSpc>
              </a:pPr>
              <a:r>
                <a:rPr lang="en-US" sz="1200" i="1" dirty="0">
                  <a:solidFill>
                    <a:srgbClr val="404040"/>
                  </a:solidFill>
                </a:rPr>
                <a:t>Narrower Terms</a:t>
              </a:r>
            </a:p>
            <a:p>
              <a:pPr>
                <a:lnSpc>
                  <a:spcPct val="90000"/>
                </a:lnSpc>
              </a:pPr>
              <a:r>
                <a:rPr lang="en-US" sz="1200" i="1" dirty="0">
                  <a:solidFill>
                    <a:srgbClr val="404040"/>
                  </a:solidFill>
                </a:rPr>
                <a:t>Related Terms</a:t>
              </a:r>
            </a:p>
            <a:p>
              <a:pPr>
                <a:lnSpc>
                  <a:spcPct val="90000"/>
                </a:lnSpc>
              </a:pPr>
              <a:endParaRPr lang="en-US" sz="1200" i="1" dirty="0">
                <a:solidFill>
                  <a:srgbClr val="404040"/>
                </a:solidFill>
              </a:endParaRPr>
            </a:p>
          </p:txBody>
        </p:sp>
        <p:sp>
          <p:nvSpPr>
            <p:cNvPr id="222" name="Oval 221"/>
            <p:cNvSpPr/>
            <p:nvPr/>
          </p:nvSpPr>
          <p:spPr>
            <a:xfrm>
              <a:off x="5257800" y="2286000"/>
              <a:ext cx="914400" cy="457200"/>
            </a:xfrm>
            <a:prstGeom prst="ellipse">
              <a:avLst/>
            </a:prstGeom>
            <a:gradFill flip="none" rotWithShape="1">
              <a:gsLst>
                <a:gs pos="0">
                  <a:srgbClr val="F0EA00">
                    <a:tint val="66000"/>
                    <a:satMod val="160000"/>
                  </a:srgbClr>
                </a:gs>
                <a:gs pos="50000">
                  <a:srgbClr val="F0EA00">
                    <a:tint val="44500"/>
                    <a:satMod val="160000"/>
                  </a:srgbClr>
                </a:gs>
                <a:gs pos="100000">
                  <a:srgbClr val="F0EA00">
                    <a:tint val="23500"/>
                    <a:satMod val="160000"/>
                  </a:srgb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fr-FR" sz="1200" dirty="0">
                  <a:solidFill>
                    <a:schemeClr val="tx1"/>
                  </a:solidFill>
                  <a:ea typeface="ＭＳ Ｐゴシック" pitchFamily="34" charset="-128"/>
                </a:rPr>
                <a:t>Search</a:t>
              </a:r>
            </a:p>
          </p:txBody>
        </p:sp>
        <p:pic>
          <p:nvPicPr>
            <p:cNvPr id="24" name="Picture 127" descr="access-innovations.png"/>
            <p:cNvPicPr>
              <a:picLocks noChangeAspect="1"/>
            </p:cNvPicPr>
            <p:nvPr/>
          </p:nvPicPr>
          <p:blipFill>
            <a:blip r:embed="rId3"/>
            <a:srcRect/>
            <a:stretch>
              <a:fillRect/>
            </a:stretch>
          </p:blipFill>
          <p:spPr bwMode="auto">
            <a:xfrm>
              <a:off x="1295400" y="6019800"/>
              <a:ext cx="304754" cy="304800"/>
            </a:xfrm>
            <a:prstGeom prst="rect">
              <a:avLst/>
            </a:prstGeom>
            <a:noFill/>
            <a:ln w="9525">
              <a:noFill/>
              <a:miter lim="800000"/>
              <a:headEnd/>
              <a:tailEnd/>
            </a:ln>
          </p:spPr>
        </p:pic>
      </p:grpSp>
    </p:spTree>
    <p:extLst>
      <p:ext uri="{BB962C8B-B14F-4D97-AF65-F5344CB8AC3E}">
        <p14:creationId xmlns:p14="http://schemas.microsoft.com/office/powerpoint/2010/main" val="1461699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8F9F-225D-4494-B944-6F53D3DA2727}"/>
              </a:ext>
            </a:extLst>
          </p:cNvPr>
          <p:cNvSpPr>
            <a:spLocks noGrp="1"/>
          </p:cNvSpPr>
          <p:nvPr>
            <p:ph type="title"/>
          </p:nvPr>
        </p:nvSpPr>
        <p:spPr>
          <a:xfrm>
            <a:off x="4407878" y="314624"/>
            <a:ext cx="7369028" cy="857684"/>
          </a:xfrm>
        </p:spPr>
        <p:txBody>
          <a:bodyPr>
            <a:normAutofit fontScale="90000"/>
          </a:bodyPr>
          <a:lstStyle/>
          <a:p>
            <a:r>
              <a:rPr lang="en-US" dirty="0"/>
              <a:t>The User Interface and Experience</a:t>
            </a:r>
          </a:p>
        </p:txBody>
      </p:sp>
      <p:pic>
        <p:nvPicPr>
          <p:cNvPr id="9" name="Picture 8" descr="Graphical user interface, application&#10;&#10;Description automatically generated">
            <a:extLst>
              <a:ext uri="{FF2B5EF4-FFF2-40B4-BE49-F238E27FC236}">
                <a16:creationId xmlns:a16="http://schemas.microsoft.com/office/drawing/2014/main" id="{3D226A59-2CFE-4526-B16F-DAF6945A18F1}"/>
              </a:ext>
            </a:extLst>
          </p:cNvPr>
          <p:cNvPicPr>
            <a:picLocks noChangeAspect="1"/>
          </p:cNvPicPr>
          <p:nvPr/>
        </p:nvPicPr>
        <p:blipFill rotWithShape="1">
          <a:blip r:embed="rId2">
            <a:extLst>
              <a:ext uri="{28A0092B-C50C-407E-A947-70E740481C1C}">
                <a14:useLocalDpi xmlns:a14="http://schemas.microsoft.com/office/drawing/2010/main" val="0"/>
              </a:ext>
            </a:extLst>
          </a:blip>
          <a:srcRect l="21900" r="26677" b="2"/>
          <a:stretch/>
        </p:blipFill>
        <p:spPr>
          <a:xfrm>
            <a:off x="-451655" y="-9225"/>
            <a:ext cx="4671091" cy="6858000"/>
          </a:xfrm>
          <a:prstGeom prst="rect">
            <a:avLst/>
          </a:prstGeom>
        </p:spPr>
      </p:pic>
      <p:sp>
        <p:nvSpPr>
          <p:cNvPr id="5" name="Content Placeholder 2">
            <a:extLst>
              <a:ext uri="{FF2B5EF4-FFF2-40B4-BE49-F238E27FC236}">
                <a16:creationId xmlns:a16="http://schemas.microsoft.com/office/drawing/2014/main" id="{30642123-A864-4637-B38A-253F0D08C5FC}"/>
              </a:ext>
            </a:extLst>
          </p:cNvPr>
          <p:cNvSpPr>
            <a:spLocks noGrp="1"/>
          </p:cNvSpPr>
          <p:nvPr>
            <p:ph idx="1"/>
          </p:nvPr>
        </p:nvSpPr>
        <p:spPr>
          <a:xfrm>
            <a:off x="5142781" y="1347537"/>
            <a:ext cx="6936923" cy="4555394"/>
          </a:xfrm>
        </p:spPr>
        <p:txBody>
          <a:bodyPr>
            <a:normAutofit/>
          </a:bodyPr>
          <a:lstStyle/>
          <a:p>
            <a:pPr>
              <a:lnSpc>
                <a:spcPct val="90000"/>
              </a:lnSpc>
            </a:pPr>
            <a:r>
              <a:rPr lang="en-US" sz="1700" dirty="0">
                <a:latin typeface="Arial" panose="020B0604020202020204" pitchFamily="34" charset="0"/>
                <a:cs typeface="Arial" panose="020B0604020202020204" pitchFamily="34" charset="0"/>
              </a:rPr>
              <a:t>The most critical component</a:t>
            </a:r>
          </a:p>
          <a:p>
            <a:pPr>
              <a:lnSpc>
                <a:spcPct val="90000"/>
              </a:lnSpc>
            </a:pPr>
            <a:r>
              <a:rPr lang="en-US" sz="1700" dirty="0">
                <a:latin typeface="Arial" panose="020B0604020202020204" pitchFamily="34" charset="0"/>
                <a:cs typeface="Arial" panose="020B0604020202020204" pitchFamily="34" charset="0"/>
              </a:rPr>
              <a:t>User-driven features for speeding the delivery of content</a:t>
            </a:r>
          </a:p>
          <a:p>
            <a:pPr lvl="1">
              <a:lnSpc>
                <a:spcPct val="90000"/>
              </a:lnSpc>
            </a:pPr>
            <a:r>
              <a:rPr lang="en-US" sz="1700" dirty="0">
                <a:latin typeface="Arial" panose="020B0604020202020204" pitchFamily="34" charset="0"/>
                <a:cs typeface="Arial" panose="020B0604020202020204" pitchFamily="34" charset="0"/>
              </a:rPr>
              <a:t>A UI/X driven experience </a:t>
            </a:r>
          </a:p>
          <a:p>
            <a:pPr lvl="2">
              <a:lnSpc>
                <a:spcPct val="90000"/>
              </a:lnSpc>
            </a:pPr>
            <a:r>
              <a:rPr lang="en-US" sz="1700" dirty="0">
                <a:latin typeface="Arial" panose="020B0604020202020204" pitchFamily="34" charset="0"/>
                <a:cs typeface="Arial" panose="020B0604020202020204" pitchFamily="34" charset="0"/>
              </a:rPr>
              <a:t>For configuring document structures</a:t>
            </a:r>
          </a:p>
          <a:p>
            <a:pPr lvl="2">
              <a:lnSpc>
                <a:spcPct val="90000"/>
              </a:lnSpc>
            </a:pPr>
            <a:r>
              <a:rPr lang="en-US" sz="1700" dirty="0">
                <a:latin typeface="Arial" panose="020B0604020202020204" pitchFamily="34" charset="0"/>
                <a:cs typeface="Arial" panose="020B0604020202020204" pitchFamily="34" charset="0"/>
              </a:rPr>
              <a:t>Creates and displays API calls to retrieve/store data</a:t>
            </a:r>
          </a:p>
          <a:p>
            <a:pPr lvl="3">
              <a:lnSpc>
                <a:spcPct val="90000"/>
              </a:lnSpc>
            </a:pPr>
            <a:r>
              <a:rPr lang="en-US" sz="1700" dirty="0">
                <a:latin typeface="Arial" panose="020B0604020202020204" pitchFamily="34" charset="0"/>
                <a:cs typeface="Arial" panose="020B0604020202020204" pitchFamily="34" charset="0"/>
              </a:rPr>
              <a:t>user may copy and paste into their application layer</a:t>
            </a:r>
          </a:p>
          <a:p>
            <a:pPr lvl="2">
              <a:lnSpc>
                <a:spcPct val="90000"/>
              </a:lnSpc>
            </a:pPr>
            <a:r>
              <a:rPr lang="en-US" sz="1700" dirty="0">
                <a:latin typeface="Arial" panose="020B0604020202020204" pitchFamily="34" charset="0"/>
                <a:cs typeface="Arial" panose="020B0604020202020204" pitchFamily="34" charset="0"/>
              </a:rPr>
              <a:t>Allow for on the fly changes to the document schema</a:t>
            </a:r>
          </a:p>
          <a:p>
            <a:pPr lvl="3">
              <a:lnSpc>
                <a:spcPct val="90000"/>
              </a:lnSpc>
            </a:pPr>
            <a:r>
              <a:rPr lang="en-US" sz="1700" dirty="0">
                <a:latin typeface="Arial" panose="020B0604020202020204" pitchFamily="34" charset="0"/>
                <a:cs typeface="Arial" panose="020B0604020202020204" pitchFamily="34" charset="0"/>
              </a:rPr>
              <a:t>Can be configured to automatically serve and update the API settings with no need for input from the programmers</a:t>
            </a:r>
            <a:endParaRPr lang="en-US" sz="1200" dirty="0">
              <a:latin typeface="Arial" panose="020B0604020202020204" pitchFamily="34" charset="0"/>
              <a:cs typeface="Arial" panose="020B0604020202020204" pitchFamily="34" charset="0"/>
            </a:endParaRPr>
          </a:p>
          <a:p>
            <a:pPr lvl="1">
              <a:lnSpc>
                <a:spcPct val="90000"/>
              </a:lnSpc>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222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AD78316F-7907-AC42-9EF5-8B4A5485CF91}"/>
              </a:ext>
            </a:extLst>
          </p:cNvPr>
          <p:cNvPicPr>
            <a:picLocks noChangeAspect="1"/>
          </p:cNvPicPr>
          <p:nvPr/>
        </p:nvPicPr>
        <p:blipFill rotWithShape="1">
          <a:blip r:embed="rId2"/>
          <a:srcRect t="11525" b="9499"/>
          <a:stretch/>
        </p:blipFill>
        <p:spPr>
          <a:xfrm>
            <a:off x="2121875" y="1887414"/>
            <a:ext cx="10070125" cy="4970585"/>
          </a:xfrm>
          <a:prstGeom prst="rect">
            <a:avLst/>
          </a:prstGeom>
        </p:spPr>
      </p:pic>
      <p:pic>
        <p:nvPicPr>
          <p:cNvPr id="7" name="Picture 6">
            <a:extLst>
              <a:ext uri="{FF2B5EF4-FFF2-40B4-BE49-F238E27FC236}">
                <a16:creationId xmlns:a16="http://schemas.microsoft.com/office/drawing/2014/main" id="{90035D70-FD0A-8C46-A5D5-D00A8E89936C}"/>
              </a:ext>
            </a:extLst>
          </p:cNvPr>
          <p:cNvPicPr>
            <a:picLocks noChangeAspect="1"/>
          </p:cNvPicPr>
          <p:nvPr/>
        </p:nvPicPr>
        <p:blipFill rotWithShape="1">
          <a:blip r:embed="rId3"/>
          <a:srcRect b="9561"/>
          <a:stretch/>
        </p:blipFill>
        <p:spPr>
          <a:xfrm>
            <a:off x="0" y="0"/>
            <a:ext cx="6885645" cy="3892062"/>
          </a:xfrm>
          <a:prstGeom prst="rect">
            <a:avLst/>
          </a:prstGeom>
        </p:spPr>
      </p:pic>
      <p:pic>
        <p:nvPicPr>
          <p:cNvPr id="9" name="Picture 8">
            <a:extLst>
              <a:ext uri="{FF2B5EF4-FFF2-40B4-BE49-F238E27FC236}">
                <a16:creationId xmlns:a16="http://schemas.microsoft.com/office/drawing/2014/main" id="{90956ED7-FBCE-C549-B136-6AA27B8255D6}"/>
              </a:ext>
            </a:extLst>
          </p:cNvPr>
          <p:cNvPicPr>
            <a:picLocks noChangeAspect="1"/>
          </p:cNvPicPr>
          <p:nvPr/>
        </p:nvPicPr>
        <p:blipFill rotWithShape="1">
          <a:blip r:embed="rId4"/>
          <a:srcRect t="18283" b="10652"/>
          <a:stretch/>
        </p:blipFill>
        <p:spPr>
          <a:xfrm>
            <a:off x="3420" y="3987310"/>
            <a:ext cx="6882225" cy="3056791"/>
          </a:xfrm>
          <a:prstGeom prst="rect">
            <a:avLst/>
          </a:prstGeom>
          <a:ln w="63500">
            <a:noFill/>
          </a:ln>
        </p:spPr>
      </p:pic>
      <p:pic>
        <p:nvPicPr>
          <p:cNvPr id="3" name="Picture 2">
            <a:extLst>
              <a:ext uri="{FF2B5EF4-FFF2-40B4-BE49-F238E27FC236}">
                <a16:creationId xmlns:a16="http://schemas.microsoft.com/office/drawing/2014/main" id="{220A0C3C-5B96-9F47-8945-E33B18913DFE}"/>
              </a:ext>
            </a:extLst>
          </p:cNvPr>
          <p:cNvPicPr>
            <a:picLocks noChangeAspect="1"/>
          </p:cNvPicPr>
          <p:nvPr/>
        </p:nvPicPr>
        <p:blipFill rotWithShape="1">
          <a:blip r:embed="rId5"/>
          <a:srcRect t="12137" b="10598"/>
          <a:stretch/>
        </p:blipFill>
        <p:spPr>
          <a:xfrm>
            <a:off x="3514413" y="263770"/>
            <a:ext cx="8508777" cy="4108937"/>
          </a:xfrm>
          <a:prstGeom prst="rect">
            <a:avLst/>
          </a:prstGeom>
        </p:spPr>
      </p:pic>
      <p:sp>
        <p:nvSpPr>
          <p:cNvPr id="10" name="Rectangle 9">
            <a:extLst>
              <a:ext uri="{FF2B5EF4-FFF2-40B4-BE49-F238E27FC236}">
                <a16:creationId xmlns:a16="http://schemas.microsoft.com/office/drawing/2014/main" id="{BCF048BB-B6C0-C74C-BF76-092A1BD08E72}"/>
              </a:ext>
            </a:extLst>
          </p:cNvPr>
          <p:cNvSpPr/>
          <p:nvPr/>
        </p:nvSpPr>
        <p:spPr>
          <a:xfrm>
            <a:off x="4826639" y="6019748"/>
            <a:ext cx="1559169" cy="952502"/>
          </a:xfrm>
          <a:prstGeom prst="rect">
            <a:avLst/>
          </a:prstGeom>
          <a:no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6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CAECB68A-6B2C-E047-8975-577912D31E5A}"/>
              </a:ext>
            </a:extLst>
          </p:cNvPr>
          <p:cNvPicPr>
            <a:picLocks noChangeAspect="1"/>
          </p:cNvPicPr>
          <p:nvPr/>
        </p:nvPicPr>
        <p:blipFill>
          <a:blip r:embed="rId2"/>
          <a:stretch>
            <a:fillRect/>
          </a:stretch>
        </p:blipFill>
        <p:spPr>
          <a:xfrm>
            <a:off x="6518033" y="2710962"/>
            <a:ext cx="5791200" cy="3619500"/>
          </a:xfrm>
          <a:prstGeom prst="rect">
            <a:avLst/>
          </a:prstGeom>
        </p:spPr>
      </p:pic>
      <p:pic>
        <p:nvPicPr>
          <p:cNvPr id="4" name="Picture 3" descr="Graphical user interface, application, Word&#10;&#10;Description automatically generated">
            <a:extLst>
              <a:ext uri="{FF2B5EF4-FFF2-40B4-BE49-F238E27FC236}">
                <a16:creationId xmlns:a16="http://schemas.microsoft.com/office/drawing/2014/main" id="{82ECDC06-F799-B748-9D70-DC980405E4E2}"/>
              </a:ext>
            </a:extLst>
          </p:cNvPr>
          <p:cNvPicPr>
            <a:picLocks noChangeAspect="1"/>
          </p:cNvPicPr>
          <p:nvPr/>
        </p:nvPicPr>
        <p:blipFill rotWithShape="1">
          <a:blip r:embed="rId3"/>
          <a:srcRect l="1389" t="11795" r="5876" b="19145"/>
          <a:stretch/>
        </p:blipFill>
        <p:spPr>
          <a:xfrm>
            <a:off x="152400" y="808892"/>
            <a:ext cx="10175631" cy="4736123"/>
          </a:xfrm>
          <a:prstGeom prst="rect">
            <a:avLst/>
          </a:prstGeom>
        </p:spPr>
      </p:pic>
    </p:spTree>
    <p:extLst>
      <p:ext uri="{BB962C8B-B14F-4D97-AF65-F5344CB8AC3E}">
        <p14:creationId xmlns:p14="http://schemas.microsoft.com/office/powerpoint/2010/main" val="3683333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DA55-0477-CD4C-A5BD-22DB216AEB12}"/>
              </a:ext>
            </a:extLst>
          </p:cNvPr>
          <p:cNvSpPr>
            <a:spLocks noGrp="1"/>
          </p:cNvSpPr>
          <p:nvPr>
            <p:ph type="title"/>
          </p:nvPr>
        </p:nvSpPr>
        <p:spPr>
          <a:xfrm>
            <a:off x="838200" y="365125"/>
            <a:ext cx="10515600" cy="1325563"/>
          </a:xfrm>
        </p:spPr>
        <p:txBody>
          <a:bodyPr anchor="ctr">
            <a:normAutofit/>
          </a:bodyPr>
          <a:lstStyle/>
          <a:p>
            <a:r>
              <a:rPr lang="en-US" dirty="0"/>
              <a:t>Is All Search The Same?</a:t>
            </a:r>
          </a:p>
        </p:txBody>
      </p:sp>
      <p:sp>
        <p:nvSpPr>
          <p:cNvPr id="3" name="Content Placeholder 2">
            <a:extLst>
              <a:ext uri="{FF2B5EF4-FFF2-40B4-BE49-F238E27FC236}">
                <a16:creationId xmlns:a16="http://schemas.microsoft.com/office/drawing/2014/main" id="{38B914EB-BCA1-3243-9F9B-14224458DEAC}"/>
              </a:ext>
            </a:extLst>
          </p:cNvPr>
          <p:cNvSpPr>
            <a:spLocks noGrp="1"/>
          </p:cNvSpPr>
          <p:nvPr>
            <p:ph sz="half" idx="1"/>
          </p:nvPr>
        </p:nvSpPr>
        <p:spPr>
          <a:xfrm>
            <a:off x="887896" y="1825625"/>
            <a:ext cx="5131904" cy="4018584"/>
          </a:xfrm>
        </p:spPr>
        <p:txBody>
          <a:bodyPr>
            <a:normAutofit/>
          </a:bodyPr>
          <a:lstStyle/>
          <a:p>
            <a:r>
              <a:rPr lang="en-US" dirty="0"/>
              <a:t>Key outcomes in a comprehensive knowledge management strategy.</a:t>
            </a:r>
          </a:p>
          <a:p>
            <a:endParaRPr lang="en-US" dirty="0"/>
          </a:p>
          <a:p>
            <a:r>
              <a:rPr lang="en-US" sz="3200" dirty="0"/>
              <a:t>Discover “discoverability” </a:t>
            </a:r>
          </a:p>
          <a:p>
            <a:r>
              <a:rPr lang="en-US" sz="3200" dirty="0"/>
              <a:t>Search</a:t>
            </a:r>
          </a:p>
          <a:p>
            <a:r>
              <a:rPr lang="en-US" sz="3200" dirty="0"/>
              <a:t>Find “findability” </a:t>
            </a:r>
          </a:p>
          <a:p>
            <a:pPr marL="0" indent="0">
              <a:buNone/>
            </a:pPr>
            <a:endParaRPr lang="en-US" dirty="0"/>
          </a:p>
        </p:txBody>
      </p:sp>
      <p:pic>
        <p:nvPicPr>
          <p:cNvPr id="5" name="Graphic 4" descr="Questions with solid fill">
            <a:extLst>
              <a:ext uri="{FF2B5EF4-FFF2-40B4-BE49-F238E27FC236}">
                <a16:creationId xmlns:a16="http://schemas.microsoft.com/office/drawing/2014/main" id="{8D42ABDB-D027-2C48-B36B-B24365889F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57737" y="1430312"/>
            <a:ext cx="4059836" cy="4059836"/>
          </a:xfrm>
          <a:prstGeom prst="rect">
            <a:avLst/>
          </a:prstGeom>
        </p:spPr>
      </p:pic>
    </p:spTree>
    <p:extLst>
      <p:ext uri="{BB962C8B-B14F-4D97-AF65-F5344CB8AC3E}">
        <p14:creationId xmlns:p14="http://schemas.microsoft.com/office/powerpoint/2010/main" val="4137534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19854CC-F87B-3448-9B70-1DB2D5608B17}"/>
              </a:ext>
            </a:extLst>
          </p:cNvPr>
          <p:cNvPicPr>
            <a:picLocks noChangeAspect="1"/>
          </p:cNvPicPr>
          <p:nvPr/>
        </p:nvPicPr>
        <p:blipFill rotWithShape="1">
          <a:blip r:embed="rId2"/>
          <a:srcRect l="2244" t="10769" r="-2244" b="9574"/>
          <a:stretch/>
        </p:blipFill>
        <p:spPr>
          <a:xfrm>
            <a:off x="609600" y="562708"/>
            <a:ext cx="10972800" cy="5462954"/>
          </a:xfrm>
          <a:prstGeom prst="rect">
            <a:avLst/>
          </a:prstGeom>
        </p:spPr>
      </p:pic>
      <p:sp>
        <p:nvSpPr>
          <p:cNvPr id="5" name="Rounded Rectangle 4">
            <a:extLst>
              <a:ext uri="{FF2B5EF4-FFF2-40B4-BE49-F238E27FC236}">
                <a16:creationId xmlns:a16="http://schemas.microsoft.com/office/drawing/2014/main" id="{4F84C437-94DC-CD42-B7D6-E54D96286FB3}"/>
              </a:ext>
            </a:extLst>
          </p:cNvPr>
          <p:cNvSpPr/>
          <p:nvPr/>
        </p:nvSpPr>
        <p:spPr>
          <a:xfrm>
            <a:off x="609599" y="2758190"/>
            <a:ext cx="2943069" cy="3702571"/>
          </a:xfrm>
          <a:prstGeom prst="round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FE52A0-5FCA-984B-A84D-2CAE393452CB}"/>
              </a:ext>
            </a:extLst>
          </p:cNvPr>
          <p:cNvSpPr txBox="1"/>
          <p:nvPr/>
        </p:nvSpPr>
        <p:spPr>
          <a:xfrm>
            <a:off x="3747541" y="6276095"/>
            <a:ext cx="4524252" cy="369332"/>
          </a:xfrm>
          <a:prstGeom prst="rect">
            <a:avLst/>
          </a:prstGeom>
          <a:noFill/>
        </p:spPr>
        <p:txBody>
          <a:bodyPr wrap="none" rtlCol="0">
            <a:spAutoFit/>
          </a:bodyPr>
          <a:lstStyle/>
          <a:p>
            <a:r>
              <a:rPr lang="en-US" dirty="0">
                <a:solidFill>
                  <a:srgbClr val="FF0000"/>
                </a:solidFill>
              </a:rPr>
              <a:t>Facet, Field Filter, Refine, variations on a tune</a:t>
            </a:r>
          </a:p>
        </p:txBody>
      </p:sp>
    </p:spTree>
    <p:extLst>
      <p:ext uri="{BB962C8B-B14F-4D97-AF65-F5344CB8AC3E}">
        <p14:creationId xmlns:p14="http://schemas.microsoft.com/office/powerpoint/2010/main" val="116205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E554674-1584-F048-A759-F2AD5C17ADE7}"/>
              </a:ext>
            </a:extLst>
          </p:cNvPr>
          <p:cNvPicPr>
            <a:picLocks noChangeAspect="1"/>
          </p:cNvPicPr>
          <p:nvPr/>
        </p:nvPicPr>
        <p:blipFill rotWithShape="1">
          <a:blip r:embed="rId2"/>
          <a:srcRect t="8889" b="6325"/>
          <a:stretch/>
        </p:blipFill>
        <p:spPr>
          <a:xfrm>
            <a:off x="609600" y="609600"/>
            <a:ext cx="10972800" cy="5814646"/>
          </a:xfrm>
          <a:prstGeom prst="rect">
            <a:avLst/>
          </a:prstGeom>
        </p:spPr>
      </p:pic>
      <p:sp>
        <p:nvSpPr>
          <p:cNvPr id="4" name="Oval 3">
            <a:extLst>
              <a:ext uri="{FF2B5EF4-FFF2-40B4-BE49-F238E27FC236}">
                <a16:creationId xmlns:a16="http://schemas.microsoft.com/office/drawing/2014/main" id="{B42FAFC1-1F08-1C43-B5D1-084587F0EE3D}"/>
              </a:ext>
            </a:extLst>
          </p:cNvPr>
          <p:cNvSpPr/>
          <p:nvPr/>
        </p:nvSpPr>
        <p:spPr>
          <a:xfrm>
            <a:off x="1573967" y="1184223"/>
            <a:ext cx="2398426" cy="52400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39096F-53A4-964C-9E71-63E9251D98CC}"/>
              </a:ext>
            </a:extLst>
          </p:cNvPr>
          <p:cNvSpPr txBox="1"/>
          <p:nvPr/>
        </p:nvSpPr>
        <p:spPr>
          <a:xfrm>
            <a:off x="105272" y="1573966"/>
            <a:ext cx="1643241" cy="646331"/>
          </a:xfrm>
          <a:prstGeom prst="rect">
            <a:avLst/>
          </a:prstGeom>
          <a:noFill/>
        </p:spPr>
        <p:txBody>
          <a:bodyPr wrap="square" rtlCol="0">
            <a:spAutoFit/>
          </a:bodyPr>
          <a:lstStyle/>
          <a:p>
            <a:r>
              <a:rPr lang="en-US" dirty="0"/>
              <a:t>Facets or fields to refine search </a:t>
            </a:r>
          </a:p>
        </p:txBody>
      </p:sp>
    </p:spTree>
    <p:extLst>
      <p:ext uri="{BB962C8B-B14F-4D97-AF65-F5344CB8AC3E}">
        <p14:creationId xmlns:p14="http://schemas.microsoft.com/office/powerpoint/2010/main" val="105522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6B5A9BA1-4027-FB4C-8426-1C098694FE63}"/>
              </a:ext>
            </a:extLst>
          </p:cNvPr>
          <p:cNvPicPr>
            <a:picLocks noChangeAspect="1"/>
          </p:cNvPicPr>
          <p:nvPr/>
        </p:nvPicPr>
        <p:blipFill rotWithShape="1">
          <a:blip r:embed="rId2"/>
          <a:srcRect t="2735" r="6624" b="9915"/>
          <a:stretch/>
        </p:blipFill>
        <p:spPr>
          <a:xfrm>
            <a:off x="609600" y="187568"/>
            <a:ext cx="10245969" cy="5990493"/>
          </a:xfrm>
          <a:prstGeom prst="rect">
            <a:avLst/>
          </a:prstGeom>
        </p:spPr>
      </p:pic>
      <p:sp>
        <p:nvSpPr>
          <p:cNvPr id="4" name="Oval 3">
            <a:extLst>
              <a:ext uri="{FF2B5EF4-FFF2-40B4-BE49-F238E27FC236}">
                <a16:creationId xmlns:a16="http://schemas.microsoft.com/office/drawing/2014/main" id="{FC73D22F-EDF2-614D-B63D-39E1FFE2D8FF}"/>
              </a:ext>
            </a:extLst>
          </p:cNvPr>
          <p:cNvSpPr/>
          <p:nvPr/>
        </p:nvSpPr>
        <p:spPr>
          <a:xfrm>
            <a:off x="6460761" y="1828799"/>
            <a:ext cx="2968052" cy="287811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65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54C5-AF61-0647-9CA6-F37772B9B63B}"/>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User statistics and analytics</a:t>
            </a:r>
            <a:br>
              <a:rPr lang="en-US"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534EF19-FDBC-534C-87D3-1A4215BE969F}"/>
              </a:ext>
            </a:extLst>
          </p:cNvPr>
          <p:cNvSpPr>
            <a:spLocks noGrp="1"/>
          </p:cNvSpPr>
          <p:nvPr>
            <p:ph idx="1"/>
          </p:nvPr>
        </p:nvSpPr>
        <p:spPr>
          <a:xfrm>
            <a:off x="709246" y="1309809"/>
            <a:ext cx="10515600" cy="4528283"/>
          </a:xfrm>
        </p:spPr>
        <p:txBody>
          <a:bodyPr/>
          <a:lstStyle/>
          <a:p>
            <a:pPr lvl="1"/>
            <a:r>
              <a:rPr lang="en-US" dirty="0">
                <a:latin typeface="Arial" panose="020B0604020202020204" pitchFamily="34" charset="0"/>
                <a:cs typeface="Arial" panose="020B0604020202020204" pitchFamily="34" charset="0"/>
              </a:rPr>
              <a:t>Provide the end-user with a variety of analytics for how their data is accessed</a:t>
            </a:r>
          </a:p>
          <a:p>
            <a:pPr lvl="1"/>
            <a:endParaRPr lang="en-US" dirty="0">
              <a:latin typeface="Arial" panose="020B060402020202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Allow them to make enhancements/improvements to their schemas</a:t>
            </a:r>
          </a:p>
          <a:p>
            <a:pPr lvl="3"/>
            <a:endParaRPr lang="en-US" sz="2400" dirty="0">
              <a:latin typeface="Arial" panose="020B0604020202020204" pitchFamily="34" charset="0"/>
              <a:cs typeface="Arial" panose="020B0604020202020204" pitchFamily="34" charset="0"/>
            </a:endParaRPr>
          </a:p>
          <a:p>
            <a:pPr lvl="3"/>
            <a:r>
              <a:rPr lang="en-US" sz="2400" dirty="0">
                <a:latin typeface="Arial" panose="020B0604020202020204" pitchFamily="34" charset="0"/>
                <a:cs typeface="Arial" panose="020B0604020202020204" pitchFamily="34" charset="0"/>
              </a:rPr>
              <a:t>Demonstrate the robustness and capability of the platform</a:t>
            </a:r>
          </a:p>
          <a:p>
            <a:pPr lvl="4"/>
            <a:endParaRPr lang="en-US" sz="2400" dirty="0">
              <a:latin typeface="Arial" panose="020B0604020202020204" pitchFamily="34" charset="0"/>
              <a:cs typeface="Arial" panose="020B0604020202020204" pitchFamily="34" charset="0"/>
            </a:endParaRPr>
          </a:p>
          <a:p>
            <a:pPr lvl="4"/>
            <a:r>
              <a:rPr lang="en-US" sz="2400" dirty="0">
                <a:latin typeface="Arial" panose="020B0604020202020204" pitchFamily="34" charset="0"/>
                <a:cs typeface="Arial" panose="020B0604020202020204" pitchFamily="34" charset="0"/>
              </a:rPr>
              <a:t>Builds consumer trust</a:t>
            </a:r>
          </a:p>
          <a:p>
            <a:endParaRPr lang="en-US" dirty="0"/>
          </a:p>
        </p:txBody>
      </p:sp>
      <p:sp>
        <p:nvSpPr>
          <p:cNvPr id="4" name="Right Arrow 3">
            <a:extLst>
              <a:ext uri="{FF2B5EF4-FFF2-40B4-BE49-F238E27FC236}">
                <a16:creationId xmlns:a16="http://schemas.microsoft.com/office/drawing/2014/main" id="{D75E9008-B4ED-3A4C-9B3A-4645B5DACC6E}"/>
              </a:ext>
            </a:extLst>
          </p:cNvPr>
          <p:cNvSpPr/>
          <p:nvPr/>
        </p:nvSpPr>
        <p:spPr>
          <a:xfrm rot="3664348">
            <a:off x="-575961" y="3277068"/>
            <a:ext cx="4819967" cy="803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973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10;&#10;Description automatically generated">
            <a:extLst>
              <a:ext uri="{FF2B5EF4-FFF2-40B4-BE49-F238E27FC236}">
                <a16:creationId xmlns:a16="http://schemas.microsoft.com/office/drawing/2014/main" id="{EFBACD8C-E767-4C60-8ADC-E039ACF05F3B}"/>
              </a:ext>
            </a:extLst>
          </p:cNvPr>
          <p:cNvPicPr>
            <a:picLocks noChangeAspect="1"/>
          </p:cNvPicPr>
          <p:nvPr/>
        </p:nvPicPr>
        <p:blipFill rotWithShape="1">
          <a:blip r:embed="rId2"/>
          <a:srcRect t="787" r="1" b="3931"/>
          <a:stretch/>
        </p:blipFill>
        <p:spPr>
          <a:xfrm>
            <a:off x="0" y="111087"/>
            <a:ext cx="9533065" cy="6857990"/>
          </a:xfrm>
          <a:custGeom>
            <a:avLst/>
            <a:gdLst/>
            <a:ahLst/>
            <a:cxnLst/>
            <a:rect l="l" t="t" r="r" b="b"/>
            <a:pathLst>
              <a:path w="9533065" h="6858000">
                <a:moveTo>
                  <a:pt x="0" y="0"/>
                </a:moveTo>
                <a:lnTo>
                  <a:pt x="6270266" y="0"/>
                </a:lnTo>
                <a:lnTo>
                  <a:pt x="6360644" y="90399"/>
                </a:lnTo>
                <a:cubicBezTo>
                  <a:pt x="7018209" y="748110"/>
                  <a:pt x="7988450" y="1718566"/>
                  <a:pt x="9420043" y="3150477"/>
                </a:cubicBezTo>
                <a:cubicBezTo>
                  <a:pt x="9570740" y="3301208"/>
                  <a:pt x="9570740" y="3550240"/>
                  <a:pt x="9420043" y="3700971"/>
                </a:cubicBezTo>
                <a:cubicBezTo>
                  <a:pt x="9420043" y="3700971"/>
                  <a:pt x="9420043" y="3700971"/>
                  <a:pt x="6409637" y="6712045"/>
                </a:cubicBezTo>
                <a:lnTo>
                  <a:pt x="6263714" y="6858000"/>
                </a:lnTo>
                <a:lnTo>
                  <a:pt x="0" y="6858000"/>
                </a:lnTo>
                <a:close/>
              </a:path>
            </a:pathLst>
          </a:custGeom>
          <a:solidFill>
            <a:schemeClr val="accent1"/>
          </a:solidFill>
        </p:spPr>
      </p:pic>
      <p:pic>
        <p:nvPicPr>
          <p:cNvPr id="7" name="Picture 6" descr="Graphical user interface, chart, application, Excel&#10;&#10;Description automatically generated">
            <a:extLst>
              <a:ext uri="{FF2B5EF4-FFF2-40B4-BE49-F238E27FC236}">
                <a16:creationId xmlns:a16="http://schemas.microsoft.com/office/drawing/2014/main" id="{6452D7B0-4C37-4F48-B149-51B1CED2BB26}"/>
              </a:ext>
            </a:extLst>
          </p:cNvPr>
          <p:cNvPicPr>
            <a:picLocks noChangeAspect="1"/>
          </p:cNvPicPr>
          <p:nvPr/>
        </p:nvPicPr>
        <p:blipFill rotWithShape="1">
          <a:blip r:embed="rId3">
            <a:extLst>
              <a:ext uri="{28A0092B-C50C-407E-A947-70E740481C1C}">
                <a14:useLocalDpi xmlns:a14="http://schemas.microsoft.com/office/drawing/2010/main" val="0"/>
              </a:ext>
            </a:extLst>
          </a:blip>
          <a:srcRect l="7192" r="32536"/>
          <a:stretch/>
        </p:blipFill>
        <p:spPr>
          <a:xfrm>
            <a:off x="6263715" y="10"/>
            <a:ext cx="5492893" cy="6857990"/>
          </a:xfrm>
          <a:custGeom>
            <a:avLst/>
            <a:gdLst/>
            <a:ahLst/>
            <a:cxnLst/>
            <a:rect l="l" t="t" r="r" b="b"/>
            <a:pathLst>
              <a:path w="5492893" h="6858000">
                <a:moveTo>
                  <a:pt x="6551" y="0"/>
                </a:moveTo>
                <a:lnTo>
                  <a:pt x="2230094" y="0"/>
                </a:lnTo>
                <a:lnTo>
                  <a:pt x="2320472" y="90399"/>
                </a:lnTo>
                <a:cubicBezTo>
                  <a:pt x="2978037" y="748110"/>
                  <a:pt x="3948278" y="1718566"/>
                  <a:pt x="5379871" y="3150477"/>
                </a:cubicBezTo>
                <a:cubicBezTo>
                  <a:pt x="5530568" y="3301208"/>
                  <a:pt x="5530568" y="3550240"/>
                  <a:pt x="5379871" y="3700971"/>
                </a:cubicBezTo>
                <a:cubicBezTo>
                  <a:pt x="5379871" y="3700971"/>
                  <a:pt x="5379871" y="3700971"/>
                  <a:pt x="2369464" y="6712045"/>
                </a:cubicBezTo>
                <a:lnTo>
                  <a:pt x="2223542" y="6858000"/>
                </a:lnTo>
                <a:lnTo>
                  <a:pt x="0" y="6858000"/>
                </a:lnTo>
                <a:lnTo>
                  <a:pt x="175960" y="6682002"/>
                </a:lnTo>
                <a:cubicBezTo>
                  <a:pt x="3156329" y="3700971"/>
                  <a:pt x="3156329" y="3700971"/>
                  <a:pt x="3156329" y="3700971"/>
                </a:cubicBezTo>
                <a:cubicBezTo>
                  <a:pt x="3307026" y="3550240"/>
                  <a:pt x="3307026" y="3301208"/>
                  <a:pt x="3156329" y="3150477"/>
                </a:cubicBezTo>
                <a:cubicBezTo>
                  <a:pt x="1768117" y="1761957"/>
                  <a:pt x="813721" y="807349"/>
                  <a:pt x="157574" y="151056"/>
                </a:cubicBezTo>
                <a:close/>
              </a:path>
            </a:pathLst>
          </a:custGeom>
          <a:ln>
            <a:solidFill>
              <a:schemeClr val="tx2">
                <a:lumMod val="75000"/>
              </a:schemeClr>
            </a:solidFill>
          </a:ln>
        </p:spPr>
      </p:pic>
      <p:sp>
        <p:nvSpPr>
          <p:cNvPr id="2" name="Title 1">
            <a:extLst>
              <a:ext uri="{FF2B5EF4-FFF2-40B4-BE49-F238E27FC236}">
                <a16:creationId xmlns:a16="http://schemas.microsoft.com/office/drawing/2014/main" id="{FD2E2743-ED1A-458E-B3F3-643087186EFC}"/>
              </a:ext>
            </a:extLst>
          </p:cNvPr>
          <p:cNvSpPr>
            <a:spLocks noGrp="1"/>
          </p:cNvSpPr>
          <p:nvPr>
            <p:ph type="title"/>
          </p:nvPr>
        </p:nvSpPr>
        <p:spPr>
          <a:xfrm>
            <a:off x="191069" y="626533"/>
            <a:ext cx="7642746" cy="1278467"/>
          </a:xfrm>
          <a:noFill/>
        </p:spPr>
        <p:txBody>
          <a:bodyPr anchor="ctr">
            <a:normAutofit fontScale="90000"/>
          </a:bodyPr>
          <a:lstStyle/>
          <a:p>
            <a:r>
              <a:rPr lang="en-US" b="0" dirty="0">
                <a:solidFill>
                  <a:schemeClr val="accent1"/>
                </a:solidFill>
              </a:rPr>
              <a:t>Fully Configurable Project Management</a:t>
            </a:r>
            <a:r>
              <a:rPr lang="en-US" sz="3200" dirty="0">
                <a:solidFill>
                  <a:srgbClr val="FEFFFF"/>
                </a:solidFill>
              </a:rPr>
              <a:t>	</a:t>
            </a:r>
          </a:p>
        </p:txBody>
      </p:sp>
      <p:sp>
        <p:nvSpPr>
          <p:cNvPr id="8" name="Content Placeholder 7">
            <a:extLst>
              <a:ext uri="{FF2B5EF4-FFF2-40B4-BE49-F238E27FC236}">
                <a16:creationId xmlns:a16="http://schemas.microsoft.com/office/drawing/2014/main" id="{2DCF4375-5549-4B28-91D4-6C5E678C212C}"/>
              </a:ext>
            </a:extLst>
          </p:cNvPr>
          <p:cNvSpPr>
            <a:spLocks noGrp="1"/>
          </p:cNvSpPr>
          <p:nvPr>
            <p:ph idx="1"/>
          </p:nvPr>
        </p:nvSpPr>
        <p:spPr>
          <a:xfrm>
            <a:off x="0" y="3294185"/>
            <a:ext cx="5552543" cy="3563815"/>
          </a:xfrm>
          <a:solidFill>
            <a:schemeClr val="accent1"/>
          </a:solidFill>
        </p:spPr>
        <p:txBody>
          <a:bodyPr>
            <a:normAutofit/>
          </a:bodyPr>
          <a:lstStyle/>
          <a:p>
            <a:pPr>
              <a:lnSpc>
                <a:spcPct val="90000"/>
              </a:lnSpc>
              <a:buClr>
                <a:srgbClr val="99E0FF"/>
              </a:buClr>
            </a:pPr>
            <a:r>
              <a:rPr lang="en-US" sz="1800" b="0" i="0" dirty="0">
                <a:solidFill>
                  <a:schemeClr val="bg1"/>
                </a:solidFill>
                <a:effectLst/>
                <a:latin typeface="-apple-system"/>
              </a:rPr>
              <a:t>The Dashboard allows for full record control</a:t>
            </a:r>
          </a:p>
          <a:p>
            <a:pPr lvl="1">
              <a:lnSpc>
                <a:spcPct val="90000"/>
              </a:lnSpc>
              <a:buClr>
                <a:srgbClr val="99E0FF"/>
              </a:buClr>
            </a:pPr>
            <a:r>
              <a:rPr lang="en-US" sz="1800" dirty="0">
                <a:solidFill>
                  <a:schemeClr val="bg1"/>
                </a:solidFill>
                <a:latin typeface="-apple-system"/>
              </a:rPr>
              <a:t>I</a:t>
            </a:r>
            <a:r>
              <a:rPr lang="en-US" sz="1800" b="0" i="0" dirty="0">
                <a:solidFill>
                  <a:schemeClr val="bg1"/>
                </a:solidFill>
                <a:effectLst/>
                <a:latin typeface="-apple-system"/>
              </a:rPr>
              <a:t>ncluding administration view</a:t>
            </a:r>
          </a:p>
          <a:p>
            <a:pPr lvl="2">
              <a:lnSpc>
                <a:spcPct val="90000"/>
              </a:lnSpc>
              <a:buClr>
                <a:srgbClr val="99E0FF"/>
              </a:buClr>
            </a:pPr>
            <a:r>
              <a:rPr lang="en-US" sz="1800" b="0" i="0" dirty="0">
                <a:solidFill>
                  <a:schemeClr val="bg1"/>
                </a:solidFill>
                <a:effectLst/>
                <a:latin typeface="-apple-system"/>
              </a:rPr>
              <a:t>Modify/Manage XML schema</a:t>
            </a:r>
          </a:p>
          <a:p>
            <a:pPr lvl="1">
              <a:lnSpc>
                <a:spcPct val="90000"/>
              </a:lnSpc>
              <a:buClr>
                <a:srgbClr val="99E0FF"/>
              </a:buClr>
            </a:pPr>
            <a:r>
              <a:rPr lang="en-US" sz="1800" b="0" i="0" dirty="0">
                <a:solidFill>
                  <a:schemeClr val="bg1"/>
                </a:solidFill>
                <a:effectLst/>
                <a:latin typeface="-apple-system"/>
              </a:rPr>
              <a:t> Record search</a:t>
            </a:r>
          </a:p>
          <a:p>
            <a:pPr lvl="2">
              <a:lnSpc>
                <a:spcPct val="90000"/>
              </a:lnSpc>
              <a:buClr>
                <a:srgbClr val="99E0FF"/>
              </a:buClr>
            </a:pPr>
            <a:r>
              <a:rPr lang="en-US" sz="1800" b="0" i="0" dirty="0">
                <a:solidFill>
                  <a:schemeClr val="bg1"/>
                </a:solidFill>
                <a:effectLst/>
                <a:latin typeface="-apple-system"/>
              </a:rPr>
              <a:t>View</a:t>
            </a:r>
            <a:r>
              <a:rPr lang="en-US" sz="1800" dirty="0">
                <a:solidFill>
                  <a:schemeClr val="bg1"/>
                </a:solidFill>
                <a:latin typeface="-apple-system"/>
              </a:rPr>
              <a:t> and </a:t>
            </a:r>
            <a:r>
              <a:rPr lang="en-US" sz="1800" b="0" i="0" dirty="0">
                <a:solidFill>
                  <a:schemeClr val="bg1"/>
                </a:solidFill>
                <a:effectLst/>
                <a:latin typeface="-apple-system"/>
              </a:rPr>
              <a:t>edit records from within the UI</a:t>
            </a:r>
          </a:p>
          <a:p>
            <a:pPr lvl="1">
              <a:lnSpc>
                <a:spcPct val="90000"/>
              </a:lnSpc>
              <a:buClr>
                <a:srgbClr val="99E0FF"/>
              </a:buClr>
            </a:pPr>
            <a:r>
              <a:rPr lang="en-US" sz="1800" dirty="0">
                <a:solidFill>
                  <a:schemeClr val="bg1"/>
                </a:solidFill>
                <a:latin typeface="-apple-system"/>
              </a:rPr>
              <a:t>D</a:t>
            </a:r>
            <a:r>
              <a:rPr lang="en-US" sz="1800" b="0" i="0" dirty="0">
                <a:solidFill>
                  <a:schemeClr val="bg1"/>
                </a:solidFill>
                <a:effectLst/>
                <a:latin typeface="-apple-system"/>
              </a:rPr>
              <a:t>ashboard view</a:t>
            </a:r>
            <a:endParaRPr lang="en-US" sz="1800" dirty="0">
              <a:solidFill>
                <a:schemeClr val="bg1"/>
              </a:solidFill>
              <a:latin typeface="-apple-system"/>
            </a:endParaRPr>
          </a:p>
          <a:p>
            <a:pPr lvl="2">
              <a:lnSpc>
                <a:spcPct val="90000"/>
              </a:lnSpc>
              <a:buClr>
                <a:srgbClr val="99E0FF"/>
              </a:buClr>
            </a:pPr>
            <a:r>
              <a:rPr lang="en-US" sz="1800" b="0" i="0" dirty="0">
                <a:solidFill>
                  <a:schemeClr val="bg1"/>
                </a:solidFill>
                <a:effectLst/>
                <a:latin typeface="-apple-system"/>
              </a:rPr>
              <a:t>Presents the user with various project statistics </a:t>
            </a:r>
          </a:p>
          <a:p>
            <a:pPr>
              <a:lnSpc>
                <a:spcPct val="90000"/>
              </a:lnSpc>
              <a:buClr>
                <a:srgbClr val="99E0FF"/>
              </a:buClr>
            </a:pPr>
            <a:r>
              <a:rPr lang="en-US" sz="1800" dirty="0">
                <a:solidFill>
                  <a:schemeClr val="bg1"/>
                </a:solidFill>
                <a:latin typeface="-apple-system"/>
              </a:rPr>
              <a:t>A</a:t>
            </a:r>
            <a:r>
              <a:rPr lang="en-US" sz="1800" b="0" i="0" dirty="0">
                <a:solidFill>
                  <a:schemeClr val="bg1"/>
                </a:solidFill>
                <a:effectLst/>
                <a:latin typeface="-apple-system"/>
              </a:rPr>
              <a:t>llow for a fluid user experience. </a:t>
            </a:r>
          </a:p>
          <a:p>
            <a:pPr>
              <a:lnSpc>
                <a:spcPct val="90000"/>
              </a:lnSpc>
              <a:buClr>
                <a:srgbClr val="99E0FF"/>
              </a:buClr>
            </a:pPr>
            <a:r>
              <a:rPr lang="en-US" sz="1800" dirty="0">
                <a:solidFill>
                  <a:schemeClr val="bg1"/>
                </a:solidFill>
                <a:latin typeface="-apple-system"/>
              </a:rPr>
              <a:t>Consider </a:t>
            </a:r>
            <a:r>
              <a:rPr lang="en-US" sz="1800" b="0" i="0" dirty="0">
                <a:solidFill>
                  <a:schemeClr val="bg1"/>
                </a:solidFill>
                <a:effectLst/>
                <a:latin typeface="-apple-system"/>
              </a:rPr>
              <a:t>presenting the data in a hierarchical format.</a:t>
            </a:r>
            <a:endParaRPr lang="en-US" sz="1800" dirty="0">
              <a:solidFill>
                <a:schemeClr val="bg1"/>
              </a:solidFill>
            </a:endParaRPr>
          </a:p>
        </p:txBody>
      </p:sp>
      <p:pic>
        <p:nvPicPr>
          <p:cNvPr id="12" name="Picture 11" descr="Graphical user interface, table&#10;&#10;Description automatically generated">
            <a:extLst>
              <a:ext uri="{FF2B5EF4-FFF2-40B4-BE49-F238E27FC236}">
                <a16:creationId xmlns:a16="http://schemas.microsoft.com/office/drawing/2014/main" id="{5D595201-5C75-47E5-983F-795C8D46C9C9}"/>
              </a:ext>
            </a:extLst>
          </p:cNvPr>
          <p:cNvPicPr>
            <a:picLocks noChangeAspect="1"/>
          </p:cNvPicPr>
          <p:nvPr/>
        </p:nvPicPr>
        <p:blipFill rotWithShape="1">
          <a:blip r:embed="rId4">
            <a:extLst>
              <a:ext uri="{28A0092B-C50C-407E-A947-70E740481C1C}">
                <a14:useLocalDpi xmlns:a14="http://schemas.microsoft.com/office/drawing/2010/main" val="0"/>
              </a:ext>
            </a:extLst>
          </a:blip>
          <a:srcRect l="26536" r="32679" b="2"/>
          <a:stretch/>
        </p:blipFill>
        <p:spPr>
          <a:xfrm>
            <a:off x="8487256" y="335676"/>
            <a:ext cx="3704744" cy="6857990"/>
          </a:xfrm>
          <a:custGeom>
            <a:avLst/>
            <a:gdLst/>
            <a:ahLst/>
            <a:cxnLst/>
            <a:rect l="l" t="t" r="r" b="b"/>
            <a:pathLst>
              <a:path w="3704744" h="6858000">
                <a:moveTo>
                  <a:pt x="6551" y="0"/>
                </a:moveTo>
                <a:lnTo>
                  <a:pt x="3704744" y="0"/>
                </a:lnTo>
                <a:lnTo>
                  <a:pt x="3704744" y="6858000"/>
                </a:lnTo>
                <a:lnTo>
                  <a:pt x="0" y="6858000"/>
                </a:lnTo>
                <a:lnTo>
                  <a:pt x="175960" y="6682001"/>
                </a:lnTo>
                <a:cubicBezTo>
                  <a:pt x="3156329" y="3700971"/>
                  <a:pt x="3156329" y="3700971"/>
                  <a:pt x="3156329" y="3700971"/>
                </a:cubicBezTo>
                <a:cubicBezTo>
                  <a:pt x="3307026" y="3550240"/>
                  <a:pt x="3307026" y="3301208"/>
                  <a:pt x="3156329" y="3150477"/>
                </a:cubicBezTo>
                <a:cubicBezTo>
                  <a:pt x="1768117" y="1761957"/>
                  <a:pt x="813721" y="807349"/>
                  <a:pt x="157574" y="151056"/>
                </a:cubicBezTo>
                <a:close/>
              </a:path>
            </a:pathLst>
          </a:custGeom>
          <a:ln>
            <a:solidFill>
              <a:schemeClr val="tx2">
                <a:lumMod val="75000"/>
              </a:schemeClr>
            </a:solidFill>
          </a:ln>
        </p:spPr>
      </p:pic>
    </p:spTree>
    <p:extLst>
      <p:ext uri="{BB962C8B-B14F-4D97-AF65-F5344CB8AC3E}">
        <p14:creationId xmlns:p14="http://schemas.microsoft.com/office/powerpoint/2010/main" val="1154726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1638950" y="533400"/>
            <a:ext cx="9029050" cy="762000"/>
          </a:xfrm>
          <a:noFill/>
          <a:ln>
            <a:miter lim="800000"/>
            <a:headEnd/>
            <a:tailEnd/>
          </a:ln>
        </p:spPr>
        <p:txBody>
          <a:bodyPr vert="horz" wrap="square" lIns="91440" tIns="45720" rIns="91440" bIns="45720" numCol="1" rtlCol="0" anchor="t" anchorCtr="0" compatLnSpc="1">
            <a:prstTxWarp prst="textNoShape">
              <a:avLst/>
            </a:prstTxWarp>
            <a:normAutofit/>
          </a:bodyPr>
          <a:lstStyle/>
          <a:p>
            <a:pPr algn="r"/>
            <a:r>
              <a:rPr lang="en-US" sz="4400" dirty="0">
                <a:solidFill>
                  <a:schemeClr val="accent1"/>
                </a:solidFill>
              </a:rPr>
              <a:t>About Access Innovations</a:t>
            </a:r>
          </a:p>
        </p:txBody>
      </p:sp>
      <p:sp>
        <p:nvSpPr>
          <p:cNvPr id="48131" name="Rectangle 14"/>
          <p:cNvSpPr>
            <a:spLocks noChangeArrowheads="1"/>
          </p:cNvSpPr>
          <p:nvPr/>
        </p:nvSpPr>
        <p:spPr bwMode="auto">
          <a:xfrm>
            <a:off x="2026920" y="1485584"/>
            <a:ext cx="8290560" cy="2553017"/>
          </a:xfrm>
          <a:prstGeom prst="rect">
            <a:avLst/>
          </a:prstGeom>
          <a:noFill/>
          <a:ln w="9525">
            <a:noFill/>
            <a:miter lim="800000"/>
            <a:headEnd/>
            <a:tailEnd/>
          </a:ln>
        </p:spPr>
        <p:txBody>
          <a:bodyPr tIns="0" bIns="0" anchor="ctr"/>
          <a:lstStyle/>
          <a:p>
            <a:r>
              <a:rPr lang="en-US" sz="2000" dirty="0">
                <a:solidFill>
                  <a:srgbClr val="262626"/>
                </a:solidFill>
                <a:latin typeface="Calibri" pitchFamily="34" charset="0"/>
              </a:rPr>
              <a:t>Access Innovations are experts in content creation, enrichment, and conversion services.   We provide services to semantically enrich and tag raw text into highly structured data.  We deliver clean, well-formed, metadata-enriched content so our clients can reuse, repurpose, store, and find their knowledge assets.   We go beyond the standards to build taxonomies and other data control structures as a solid foundation for your information. </a:t>
            </a:r>
          </a:p>
          <a:p>
            <a:r>
              <a:rPr lang="en-US" sz="2000" dirty="0">
                <a:solidFill>
                  <a:srgbClr val="262626"/>
                </a:solidFill>
                <a:latin typeface="Calibri" pitchFamily="34" charset="0"/>
              </a:rPr>
              <a:t>Our services and software allow organizations to use and present their information to both internal and external constituents by leveraging search, presentation, and </a:t>
            </a:r>
            <a:r>
              <a:rPr lang="en-US" sz="2000" dirty="0" err="1">
                <a:solidFill>
                  <a:srgbClr val="262626"/>
                </a:solidFill>
                <a:latin typeface="Calibri" pitchFamily="34" charset="0"/>
              </a:rPr>
              <a:t>e</a:t>
            </a:r>
            <a:r>
              <a:rPr lang="en-US" sz="2000" dirty="0">
                <a:solidFill>
                  <a:srgbClr val="262626"/>
                </a:solidFill>
                <a:latin typeface="Calibri" pitchFamily="34" charset="0"/>
              </a:rPr>
              <a:t>-commerce.  We change </a:t>
            </a:r>
            <a:r>
              <a:rPr lang="en-US" sz="2000" i="1" dirty="0">
                <a:solidFill>
                  <a:srgbClr val="262626"/>
                </a:solidFill>
                <a:latin typeface="Calibri" pitchFamily="34" charset="0"/>
              </a:rPr>
              <a:t>search to found!</a:t>
            </a:r>
          </a:p>
        </p:txBody>
      </p:sp>
      <p:sp>
        <p:nvSpPr>
          <p:cNvPr id="48132" name="Rectangle 15"/>
          <p:cNvSpPr>
            <a:spLocks noChangeArrowheads="1"/>
          </p:cNvSpPr>
          <p:nvPr/>
        </p:nvSpPr>
        <p:spPr bwMode="auto">
          <a:xfrm>
            <a:off x="3810000" y="4312920"/>
            <a:ext cx="4709160" cy="1905000"/>
          </a:xfrm>
          <a:prstGeom prst="rect">
            <a:avLst/>
          </a:prstGeom>
          <a:noFill/>
          <a:ln w="9525">
            <a:noFill/>
            <a:miter lim="800000"/>
            <a:headEnd/>
            <a:tailEnd/>
          </a:ln>
        </p:spPr>
        <p:txBody>
          <a:bodyPr anchor="ctr"/>
          <a:lstStyle/>
          <a:p>
            <a:pPr marL="169863" indent="-169863"/>
            <a:r>
              <a:rPr lang="en-US" sz="2000" i="1" dirty="0">
                <a:solidFill>
                  <a:srgbClr val="262626"/>
                </a:solidFill>
                <a:latin typeface="Calibri" pitchFamily="34" charset="0"/>
                <a:cs typeface="Arial" pitchFamily="34" charset="0"/>
              </a:rPr>
              <a:t>Quick Facts</a:t>
            </a:r>
          </a:p>
          <a:p>
            <a:pPr marL="169863" indent="-169863">
              <a:buFontTx/>
              <a:buChar char="•"/>
            </a:pPr>
            <a:r>
              <a:rPr lang="en-US" sz="2000" dirty="0">
                <a:solidFill>
                  <a:srgbClr val="262626"/>
                </a:solidFill>
                <a:latin typeface="Calibri" pitchFamily="34" charset="0"/>
                <a:cs typeface="Arial" pitchFamily="34" charset="0"/>
              </a:rPr>
              <a:t>Founded in 1978</a:t>
            </a:r>
          </a:p>
          <a:p>
            <a:pPr marL="169863" indent="-169863">
              <a:buFontTx/>
              <a:buChar char="•"/>
            </a:pPr>
            <a:r>
              <a:rPr lang="en-US" sz="2000" dirty="0">
                <a:solidFill>
                  <a:srgbClr val="262626"/>
                </a:solidFill>
                <a:latin typeface="Calibri" pitchFamily="34" charset="0"/>
                <a:cs typeface="Arial" pitchFamily="34" charset="0"/>
              </a:rPr>
              <a:t>Headquartered in  Albuquerque, NM</a:t>
            </a:r>
          </a:p>
          <a:p>
            <a:pPr marL="169863" indent="-169863">
              <a:buFontTx/>
              <a:buChar char="•"/>
            </a:pPr>
            <a:r>
              <a:rPr lang="en-US" sz="2000" dirty="0">
                <a:solidFill>
                  <a:srgbClr val="262626"/>
                </a:solidFill>
                <a:latin typeface="Calibri" pitchFamily="34" charset="0"/>
                <a:cs typeface="Arial" pitchFamily="34" charset="0"/>
              </a:rPr>
              <a:t>Privately held</a:t>
            </a:r>
          </a:p>
          <a:p>
            <a:pPr marL="169863" indent="-169863">
              <a:buFontTx/>
              <a:buChar char="•"/>
            </a:pPr>
            <a:r>
              <a:rPr lang="en-US" sz="2000" dirty="0">
                <a:solidFill>
                  <a:srgbClr val="262626"/>
                </a:solidFill>
                <a:latin typeface="Calibri" pitchFamily="34" charset="0"/>
                <a:cs typeface="Arial" pitchFamily="34" charset="0"/>
              </a:rPr>
              <a:t>Delivered more than 2000 engagements </a:t>
            </a:r>
          </a:p>
        </p:txBody>
      </p:sp>
      <p:sp>
        <p:nvSpPr>
          <p:cNvPr id="11" name="AutoShape 17"/>
          <p:cNvSpPr>
            <a:spLocks/>
          </p:cNvSpPr>
          <p:nvPr/>
        </p:nvSpPr>
        <p:spPr bwMode="auto">
          <a:xfrm rot="-5400000">
            <a:off x="5919804" y="-145721"/>
            <a:ext cx="245716" cy="8427724"/>
          </a:xfrm>
          <a:prstGeom prst="leftBracket">
            <a:avLst>
              <a:gd name="adj" fmla="val 118140"/>
            </a:avLst>
          </a:prstGeom>
          <a:noFill/>
          <a:ln w="38100">
            <a:solidFill>
              <a:schemeClr val="tx2">
                <a:lumMod val="60000"/>
                <a:lumOff val="40000"/>
              </a:schemeClr>
            </a:solidFill>
            <a:round/>
            <a:headEnd/>
            <a:tailEnd/>
          </a:ln>
        </p:spPr>
        <p:txBody>
          <a:bodyPr wrap="none" anchor="ctr"/>
          <a:lstStyle/>
          <a:p>
            <a:endParaRPr lang="en-US" dirty="0">
              <a:solidFill>
                <a:srgbClr val="000000"/>
              </a:solidFill>
              <a:cs typeface="Arial" pitchFamily="34" charset="0"/>
            </a:endParaRPr>
          </a:p>
        </p:txBody>
      </p:sp>
      <p:sp>
        <p:nvSpPr>
          <p:cNvPr id="12" name="AutoShape 18"/>
          <p:cNvSpPr>
            <a:spLocks/>
          </p:cNvSpPr>
          <p:nvPr/>
        </p:nvSpPr>
        <p:spPr bwMode="auto">
          <a:xfrm rot="5400000">
            <a:off x="5905500" y="2247900"/>
            <a:ext cx="304800" cy="4648200"/>
          </a:xfrm>
          <a:prstGeom prst="leftBracket">
            <a:avLst>
              <a:gd name="adj" fmla="val 127083"/>
            </a:avLst>
          </a:prstGeom>
          <a:noFill/>
          <a:ln w="38100">
            <a:solidFill>
              <a:schemeClr val="tx2">
                <a:lumMod val="60000"/>
                <a:lumOff val="40000"/>
              </a:schemeClr>
            </a:solidFill>
            <a:round/>
            <a:headEnd/>
            <a:tailEnd/>
          </a:ln>
        </p:spPr>
        <p:txBody>
          <a:bodyPr wrap="none" anchor="ctr"/>
          <a:lstStyle/>
          <a:p>
            <a:endParaRPr lang="en-US" dirty="0">
              <a:solidFill>
                <a:srgbClr val="000000"/>
              </a:solidFill>
              <a:cs typeface="Arial" pitchFamily="34" charset="0"/>
            </a:endParaRPr>
          </a:p>
        </p:txBody>
      </p:sp>
      <p:sp>
        <p:nvSpPr>
          <p:cNvPr id="13" name="AutoShape 19"/>
          <p:cNvSpPr>
            <a:spLocks/>
          </p:cNvSpPr>
          <p:nvPr/>
        </p:nvSpPr>
        <p:spPr bwMode="auto">
          <a:xfrm rot="-5400000">
            <a:off x="5943600" y="3657600"/>
            <a:ext cx="228600" cy="4648200"/>
          </a:xfrm>
          <a:prstGeom prst="leftBracket">
            <a:avLst>
              <a:gd name="adj" fmla="val 169444"/>
            </a:avLst>
          </a:prstGeom>
          <a:noFill/>
          <a:ln w="38100">
            <a:solidFill>
              <a:schemeClr val="tx2">
                <a:lumMod val="60000"/>
                <a:lumOff val="40000"/>
              </a:schemeClr>
            </a:solidFill>
            <a:round/>
            <a:headEnd/>
            <a:tailEnd/>
          </a:ln>
        </p:spPr>
        <p:txBody>
          <a:bodyPr wrap="none" anchor="ctr"/>
          <a:lstStyle/>
          <a:p>
            <a:endParaRPr lang="en-US" dirty="0">
              <a:solidFill>
                <a:srgbClr val="000000"/>
              </a:solidFill>
              <a:cs typeface="Arial" pitchFamily="34" charset="0"/>
            </a:endParaRPr>
          </a:p>
        </p:txBody>
      </p:sp>
      <p:sp>
        <p:nvSpPr>
          <p:cNvPr id="15" name="AutoShape 17"/>
          <p:cNvSpPr>
            <a:spLocks/>
          </p:cNvSpPr>
          <p:nvPr/>
        </p:nvSpPr>
        <p:spPr bwMode="auto">
          <a:xfrm rot="5400000" flipV="1">
            <a:off x="5919803" y="-2795602"/>
            <a:ext cx="245716" cy="8427723"/>
          </a:xfrm>
          <a:prstGeom prst="leftBracket">
            <a:avLst>
              <a:gd name="adj" fmla="val 118140"/>
            </a:avLst>
          </a:prstGeom>
          <a:noFill/>
          <a:ln w="38100">
            <a:solidFill>
              <a:schemeClr val="tx2">
                <a:lumMod val="60000"/>
                <a:lumOff val="40000"/>
              </a:schemeClr>
            </a:solidFill>
            <a:round/>
            <a:headEnd/>
            <a:tailEnd/>
          </a:ln>
        </p:spPr>
        <p:txBody>
          <a:bodyPr wrap="none" anchor="ctr"/>
          <a:lstStyle/>
          <a:p>
            <a:endParaRPr lang="en-US" dirty="0">
              <a:cs typeface="Arial" pitchFamily="34" charset="0"/>
            </a:endParaRPr>
          </a:p>
        </p:txBody>
      </p:sp>
    </p:spTree>
    <p:extLst>
      <p:ext uri="{BB962C8B-B14F-4D97-AF65-F5344CB8AC3E}">
        <p14:creationId xmlns:p14="http://schemas.microsoft.com/office/powerpoint/2010/main" val="962139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46138-0498-443F-A070-295E88E08481}"/>
              </a:ext>
            </a:extLst>
          </p:cNvPr>
          <p:cNvSpPr>
            <a:spLocks noGrp="1"/>
          </p:cNvSpPr>
          <p:nvPr>
            <p:ph type="title"/>
          </p:nvPr>
        </p:nvSpPr>
        <p:spPr/>
        <p:txBody>
          <a:bodyPr/>
          <a:lstStyle/>
          <a:p>
            <a:r>
              <a:rPr lang="en-US" dirty="0"/>
              <a:t>Our Software</a:t>
            </a:r>
          </a:p>
        </p:txBody>
      </p:sp>
      <p:sp>
        <p:nvSpPr>
          <p:cNvPr id="3" name="Content Placeholder 2">
            <a:extLst>
              <a:ext uri="{FF2B5EF4-FFF2-40B4-BE49-F238E27FC236}">
                <a16:creationId xmlns:a16="http://schemas.microsoft.com/office/drawing/2014/main" id="{457F9E9E-2420-4923-AC60-FD8071FDF140}"/>
              </a:ext>
            </a:extLst>
          </p:cNvPr>
          <p:cNvSpPr>
            <a:spLocks noGrp="1"/>
          </p:cNvSpPr>
          <p:nvPr>
            <p:ph idx="1"/>
          </p:nvPr>
        </p:nvSpPr>
        <p:spPr/>
        <p:txBody>
          <a:bodyPr/>
          <a:lstStyle/>
          <a:p>
            <a:r>
              <a:rPr lang="en-US" dirty="0"/>
              <a:t>Data Harmony</a:t>
            </a:r>
          </a:p>
          <a:p>
            <a:pPr lvl="1"/>
            <a:r>
              <a:rPr lang="en-US" dirty="0"/>
              <a:t>XIS (XML Intranet System)®</a:t>
            </a:r>
          </a:p>
          <a:p>
            <a:pPr lvl="1"/>
            <a:r>
              <a:rPr lang="en-US" dirty="0"/>
              <a:t>M.A.I.® (Machine Aided Indexer)</a:t>
            </a:r>
          </a:p>
          <a:p>
            <a:pPr lvl="1"/>
            <a:r>
              <a:rPr lang="en-US" dirty="0"/>
              <a:t>Thesaurus Master ®</a:t>
            </a:r>
          </a:p>
          <a:p>
            <a:pPr lvl="1"/>
            <a:endParaRPr lang="en-US" dirty="0"/>
          </a:p>
          <a:p>
            <a:endParaRPr lang="en-US" dirty="0"/>
          </a:p>
        </p:txBody>
      </p:sp>
      <p:sp>
        <p:nvSpPr>
          <p:cNvPr id="4" name="Right Brace 3">
            <a:extLst>
              <a:ext uri="{FF2B5EF4-FFF2-40B4-BE49-F238E27FC236}">
                <a16:creationId xmlns:a16="http://schemas.microsoft.com/office/drawing/2014/main" id="{3ABF319D-EF4B-40EF-AE48-06A119AE11A2}"/>
              </a:ext>
            </a:extLst>
          </p:cNvPr>
          <p:cNvSpPr/>
          <p:nvPr/>
        </p:nvSpPr>
        <p:spPr>
          <a:xfrm>
            <a:off x="5654178" y="2726314"/>
            <a:ext cx="1258349" cy="72719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C602125-D36A-4E12-A912-B5D35D606570}"/>
              </a:ext>
            </a:extLst>
          </p:cNvPr>
          <p:cNvSpPr txBox="1"/>
          <p:nvPr/>
        </p:nvSpPr>
        <p:spPr>
          <a:xfrm>
            <a:off x="6912527" y="2930293"/>
            <a:ext cx="2793534" cy="523220"/>
          </a:xfrm>
          <a:prstGeom prst="rect">
            <a:avLst/>
          </a:prstGeom>
          <a:noFill/>
        </p:spPr>
        <p:txBody>
          <a:bodyPr wrap="square" rtlCol="0">
            <a:spAutoFit/>
          </a:bodyPr>
          <a:lstStyle/>
          <a:p>
            <a:r>
              <a:rPr lang="en-US" sz="2800" dirty="0"/>
              <a:t>MAIstro™</a:t>
            </a:r>
          </a:p>
        </p:txBody>
      </p:sp>
      <p:sp>
        <p:nvSpPr>
          <p:cNvPr id="6" name="Right Brace 5">
            <a:extLst>
              <a:ext uri="{FF2B5EF4-FFF2-40B4-BE49-F238E27FC236}">
                <a16:creationId xmlns:a16="http://schemas.microsoft.com/office/drawing/2014/main" id="{AEFEA444-5030-4BC3-B2C3-7BA286C8FF12}"/>
              </a:ext>
            </a:extLst>
          </p:cNvPr>
          <p:cNvSpPr/>
          <p:nvPr/>
        </p:nvSpPr>
        <p:spPr>
          <a:xfrm>
            <a:off x="8309294" y="2365696"/>
            <a:ext cx="549480" cy="108781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11E50BA-7521-4A65-BD37-5F1291CF14AD}"/>
              </a:ext>
            </a:extLst>
          </p:cNvPr>
          <p:cNvSpPr txBox="1"/>
          <p:nvPr/>
        </p:nvSpPr>
        <p:spPr>
          <a:xfrm>
            <a:off x="8992997" y="2432551"/>
            <a:ext cx="2735507" cy="954107"/>
          </a:xfrm>
          <a:prstGeom prst="rect">
            <a:avLst/>
          </a:prstGeom>
          <a:noFill/>
        </p:spPr>
        <p:txBody>
          <a:bodyPr wrap="square" rtlCol="0">
            <a:spAutoFit/>
          </a:bodyPr>
          <a:lstStyle/>
          <a:p>
            <a:r>
              <a:rPr lang="en-US" sz="2800" dirty="0"/>
              <a:t>Data Harmony Suite</a:t>
            </a:r>
          </a:p>
        </p:txBody>
      </p:sp>
      <p:pic>
        <p:nvPicPr>
          <p:cNvPr id="9" name="Picture 8">
            <a:extLst>
              <a:ext uri="{FF2B5EF4-FFF2-40B4-BE49-F238E27FC236}">
                <a16:creationId xmlns:a16="http://schemas.microsoft.com/office/drawing/2014/main" id="{30E07CAE-B62D-4E5A-AB45-2BD3FE1EDE91}"/>
              </a:ext>
            </a:extLst>
          </p:cNvPr>
          <p:cNvPicPr>
            <a:picLocks noChangeAspect="1"/>
          </p:cNvPicPr>
          <p:nvPr/>
        </p:nvPicPr>
        <p:blipFill>
          <a:blip r:embed="rId2"/>
          <a:stretch>
            <a:fillRect/>
          </a:stretch>
        </p:blipFill>
        <p:spPr>
          <a:xfrm>
            <a:off x="3920666" y="3883372"/>
            <a:ext cx="3607435" cy="2398944"/>
          </a:xfrm>
          <a:prstGeom prst="rect">
            <a:avLst/>
          </a:prstGeom>
        </p:spPr>
      </p:pic>
      <p:pic>
        <p:nvPicPr>
          <p:cNvPr id="11" name="Picture 10">
            <a:extLst>
              <a:ext uri="{FF2B5EF4-FFF2-40B4-BE49-F238E27FC236}">
                <a16:creationId xmlns:a16="http://schemas.microsoft.com/office/drawing/2014/main" id="{2400CCDB-6C2F-499D-9A84-7E888376FF85}"/>
              </a:ext>
            </a:extLst>
          </p:cNvPr>
          <p:cNvPicPr>
            <a:picLocks noChangeAspect="1"/>
          </p:cNvPicPr>
          <p:nvPr/>
        </p:nvPicPr>
        <p:blipFill rotWithShape="1">
          <a:blip r:embed="rId3"/>
          <a:srcRect t="22899" r="5705"/>
          <a:stretch/>
        </p:blipFill>
        <p:spPr>
          <a:xfrm>
            <a:off x="7528101" y="97184"/>
            <a:ext cx="4107429" cy="2233377"/>
          </a:xfrm>
          <a:prstGeom prst="rect">
            <a:avLst/>
          </a:prstGeom>
        </p:spPr>
      </p:pic>
    </p:spTree>
    <p:extLst>
      <p:ext uri="{BB962C8B-B14F-4D97-AF65-F5344CB8AC3E}">
        <p14:creationId xmlns:p14="http://schemas.microsoft.com/office/powerpoint/2010/main" val="3966384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BC663-6B46-1F4F-9C2C-10031DBF8A72}"/>
              </a:ext>
            </a:extLst>
          </p:cNvPr>
          <p:cNvPicPr>
            <a:picLocks noChangeAspect="1"/>
          </p:cNvPicPr>
          <p:nvPr/>
        </p:nvPicPr>
        <p:blipFill>
          <a:blip r:embed="rId2"/>
          <a:stretch>
            <a:fillRect/>
          </a:stretch>
        </p:blipFill>
        <p:spPr>
          <a:xfrm>
            <a:off x="1214651" y="326687"/>
            <a:ext cx="9553433" cy="5588760"/>
          </a:xfrm>
          <a:prstGeom prst="rect">
            <a:avLst/>
          </a:prstGeom>
        </p:spPr>
      </p:pic>
    </p:spTree>
    <p:extLst>
      <p:ext uri="{BB962C8B-B14F-4D97-AF65-F5344CB8AC3E}">
        <p14:creationId xmlns:p14="http://schemas.microsoft.com/office/powerpoint/2010/main" val="1522986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9321D737-95C5-D94C-91B9-BDFC8CBD628A}"/>
              </a:ext>
            </a:extLst>
          </p:cNvPr>
          <p:cNvPicPr>
            <a:picLocks noGrp="1" noChangeAspect="1"/>
          </p:cNvPicPr>
          <p:nvPr>
            <p:ph idx="1"/>
          </p:nvPr>
        </p:nvPicPr>
        <p:blipFill>
          <a:blip r:embed="rId3"/>
          <a:stretch>
            <a:fillRect/>
          </a:stretch>
        </p:blipFill>
        <p:spPr>
          <a:xfrm>
            <a:off x="0" y="0"/>
            <a:ext cx="12192000" cy="6858000"/>
          </a:xfrm>
        </p:spPr>
      </p:pic>
      <p:sp>
        <p:nvSpPr>
          <p:cNvPr id="3" name="Rectangle 2">
            <a:extLst>
              <a:ext uri="{FF2B5EF4-FFF2-40B4-BE49-F238E27FC236}">
                <a16:creationId xmlns:a16="http://schemas.microsoft.com/office/drawing/2014/main" id="{0AF87956-490C-4833-9D6D-63976AA580C5}"/>
              </a:ext>
            </a:extLst>
          </p:cNvPr>
          <p:cNvSpPr/>
          <p:nvPr/>
        </p:nvSpPr>
        <p:spPr>
          <a:xfrm>
            <a:off x="4443046" y="4568233"/>
            <a:ext cx="3305907" cy="1754326"/>
          </a:xfrm>
          <a:prstGeom prst="rect">
            <a:avLst/>
          </a:prstGeom>
        </p:spPr>
        <p:txBody>
          <a:bodyPr wrap="square">
            <a:spAutoFit/>
          </a:bodyPr>
          <a:lstStyle/>
          <a:p>
            <a:r>
              <a:rPr lang="en-US" b="1" dirty="0">
                <a:solidFill>
                  <a:srgbClr val="FFC000"/>
                </a:solidFill>
                <a:latin typeface="Calibri" panose="020F0502020204030204" pitchFamily="34" charset="0"/>
                <a:ea typeface="Calibri" panose="020F0502020204030204" pitchFamily="34" charset="0"/>
              </a:rPr>
              <a:t>Marjorie Hlava, President</a:t>
            </a:r>
          </a:p>
          <a:p>
            <a:r>
              <a:rPr lang="en-US" b="1" dirty="0">
                <a:solidFill>
                  <a:srgbClr val="FFC000"/>
                </a:solidFill>
                <a:latin typeface="Calibri" panose="020F0502020204030204" pitchFamily="34" charset="0"/>
                <a:ea typeface="Calibri" panose="020F0502020204030204" pitchFamily="34" charset="0"/>
              </a:rPr>
              <a:t>505-998-0800  x109       				</a:t>
            </a:r>
            <a:br>
              <a:rPr lang="en-US" b="1" dirty="0">
                <a:solidFill>
                  <a:srgbClr val="FFC000"/>
                </a:solidFill>
                <a:latin typeface="Calibri" panose="020F0502020204030204" pitchFamily="34" charset="0"/>
                <a:ea typeface="Calibri" panose="020F0502020204030204" pitchFamily="34" charset="0"/>
              </a:rPr>
            </a:br>
            <a:r>
              <a:rPr lang="en-US" b="1" u="sng" dirty="0">
                <a:solidFill>
                  <a:srgbClr val="FFC000"/>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margie_hlava@accessinn.com</a:t>
            </a:r>
            <a:r>
              <a:rPr lang="en-US" b="1" dirty="0">
                <a:solidFill>
                  <a:srgbClr val="FFC000"/>
                </a:solidFill>
                <a:latin typeface="Calibri" panose="020F0502020204030204" pitchFamily="34" charset="0"/>
                <a:ea typeface="Calibri" panose="020F0502020204030204" pitchFamily="34" charset="0"/>
              </a:rPr>
              <a:t>				</a:t>
            </a:r>
            <a:endParaRPr lang="en-US" dirty="0">
              <a:solidFill>
                <a:srgbClr val="FFC000"/>
              </a:solidFill>
            </a:endParaRPr>
          </a:p>
        </p:txBody>
      </p:sp>
    </p:spTree>
    <p:extLst>
      <p:ext uri="{BB962C8B-B14F-4D97-AF65-F5344CB8AC3E}">
        <p14:creationId xmlns:p14="http://schemas.microsoft.com/office/powerpoint/2010/main" val="2382444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6139-B6F0-0D45-BE37-3914E595C2A2}"/>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B0AB7455-55CB-FC45-89B2-E9E9A5BC1542}"/>
              </a:ext>
            </a:extLst>
          </p:cNvPr>
          <p:cNvSpPr>
            <a:spLocks noGrp="1"/>
          </p:cNvSpPr>
          <p:nvPr>
            <p:ph type="subTitle" idx="1"/>
          </p:nvPr>
        </p:nvSpPr>
        <p:spPr/>
        <p:txBody>
          <a:bodyPr>
            <a:normAutofit lnSpcReduction="10000"/>
          </a:bodyPr>
          <a:lstStyle/>
          <a:p>
            <a:r>
              <a:rPr lang="en-US" dirty="0"/>
              <a:t>This is an “On Demand” presentation so email to </a:t>
            </a:r>
          </a:p>
          <a:p>
            <a:r>
              <a:rPr lang="en-US" dirty="0"/>
              <a:t>Margie</a:t>
            </a:r>
          </a:p>
          <a:p>
            <a:r>
              <a:rPr lang="en-US" dirty="0">
                <a:hlinkClick r:id="rId2"/>
              </a:rPr>
              <a:t>Mhlava@accessinn.com</a:t>
            </a:r>
            <a:endParaRPr lang="en-US" dirty="0"/>
          </a:p>
          <a:p>
            <a:r>
              <a:rPr lang="en-US" dirty="0"/>
              <a:t>Or call</a:t>
            </a:r>
          </a:p>
          <a:p>
            <a:r>
              <a:rPr lang="en-US" dirty="0"/>
              <a:t>505-998-0800 x 109</a:t>
            </a:r>
          </a:p>
          <a:p>
            <a:r>
              <a:rPr lang="en-US" dirty="0">
                <a:solidFill>
                  <a:schemeClr val="accent1"/>
                </a:solidFill>
              </a:rPr>
              <a:t>I would love to chat</a:t>
            </a:r>
          </a:p>
          <a:p>
            <a:endParaRPr lang="en-US" dirty="0"/>
          </a:p>
        </p:txBody>
      </p:sp>
    </p:spTree>
    <p:extLst>
      <p:ext uri="{BB962C8B-B14F-4D97-AF65-F5344CB8AC3E}">
        <p14:creationId xmlns:p14="http://schemas.microsoft.com/office/powerpoint/2010/main" val="4093529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C160-4E48-2E4A-82F8-80D6F55371B9}"/>
              </a:ext>
            </a:extLst>
          </p:cNvPr>
          <p:cNvSpPr>
            <a:spLocks noGrp="1"/>
          </p:cNvSpPr>
          <p:nvPr>
            <p:ph type="title"/>
          </p:nvPr>
        </p:nvSpPr>
        <p:spPr/>
        <p:txBody>
          <a:bodyPr/>
          <a:lstStyle/>
          <a:p>
            <a:r>
              <a:rPr lang="en-US" dirty="0"/>
              <a:t>Search Behavior Types</a:t>
            </a:r>
          </a:p>
        </p:txBody>
      </p:sp>
      <p:sp>
        <p:nvSpPr>
          <p:cNvPr id="3" name="Content Placeholder 2">
            <a:extLst>
              <a:ext uri="{FF2B5EF4-FFF2-40B4-BE49-F238E27FC236}">
                <a16:creationId xmlns:a16="http://schemas.microsoft.com/office/drawing/2014/main" id="{4D3A23F8-BC5E-6748-931A-8DDE3700A484}"/>
              </a:ext>
            </a:extLst>
          </p:cNvPr>
          <p:cNvSpPr>
            <a:spLocks noGrp="1"/>
          </p:cNvSpPr>
          <p:nvPr>
            <p:ph idx="1"/>
          </p:nvPr>
        </p:nvSpPr>
        <p:spPr/>
        <p:txBody>
          <a:bodyPr>
            <a:normAutofit fontScale="70000" lnSpcReduction="20000"/>
          </a:bodyPr>
          <a:lstStyle/>
          <a:p>
            <a:r>
              <a:rPr lang="en-US" dirty="0"/>
              <a:t>Findability </a:t>
            </a:r>
          </a:p>
          <a:p>
            <a:pPr lvl="1"/>
            <a:r>
              <a:rPr lang="en-US" dirty="0"/>
              <a:t>The ease with which information can be found. Means users can easily find content or information present on a website or in a database.</a:t>
            </a:r>
          </a:p>
          <a:p>
            <a:r>
              <a:rPr lang="en-US" dirty="0"/>
              <a:t>Discoverability</a:t>
            </a:r>
          </a:p>
          <a:p>
            <a:pPr lvl="1"/>
            <a:r>
              <a:rPr lang="en-US" dirty="0"/>
              <a:t>Making sure that new content or information can be found</a:t>
            </a:r>
          </a:p>
          <a:p>
            <a:pPr lvl="1"/>
            <a:r>
              <a:rPr lang="en-US" dirty="0"/>
              <a:t>… even if the user doesn’t know that it exists yet. </a:t>
            </a:r>
          </a:p>
          <a:p>
            <a:r>
              <a:rPr lang="en-US" dirty="0"/>
              <a:t>Browse</a:t>
            </a:r>
          </a:p>
          <a:p>
            <a:pPr lvl="1"/>
            <a:r>
              <a:rPr lang="en-US" dirty="0"/>
              <a:t>Like in a library or bookstore – allows serendipity in search</a:t>
            </a:r>
          </a:p>
          <a:p>
            <a:pPr marL="457200" lvl="1" indent="0">
              <a:buNone/>
            </a:pPr>
            <a:endParaRPr lang="en-US" dirty="0"/>
          </a:p>
          <a:p>
            <a:r>
              <a:rPr lang="en-US" dirty="0"/>
              <a:t>Each type needs different support from the search system</a:t>
            </a:r>
            <a:br>
              <a:rPr lang="en-US" dirty="0"/>
            </a:br>
            <a:endParaRPr lang="en-US" dirty="0"/>
          </a:p>
          <a:p>
            <a:r>
              <a:rPr lang="en-US" dirty="0"/>
              <a:t>Taxonomies provide consistency in terms and categories to enable findability in content. This is true regardless of the subject.</a:t>
            </a:r>
            <a:br>
              <a:rPr lang="en-US" dirty="0"/>
            </a:br>
            <a:endParaRPr lang="en-US" dirty="0"/>
          </a:p>
        </p:txBody>
      </p:sp>
    </p:spTree>
    <p:extLst>
      <p:ext uri="{BB962C8B-B14F-4D97-AF65-F5344CB8AC3E}">
        <p14:creationId xmlns:p14="http://schemas.microsoft.com/office/powerpoint/2010/main" val="191282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9AF6-DD6F-9841-AF06-ACD52A6DA2F3}"/>
              </a:ext>
            </a:extLst>
          </p:cNvPr>
          <p:cNvSpPr>
            <a:spLocks noGrp="1"/>
          </p:cNvSpPr>
          <p:nvPr>
            <p:ph type="title"/>
          </p:nvPr>
        </p:nvSpPr>
        <p:spPr>
          <a:xfrm>
            <a:off x="838200" y="365125"/>
            <a:ext cx="10515600" cy="1325563"/>
          </a:xfrm>
        </p:spPr>
        <p:txBody>
          <a:bodyPr anchor="ctr">
            <a:normAutofit/>
          </a:bodyPr>
          <a:lstStyle/>
          <a:p>
            <a:r>
              <a:rPr lang="en-US" dirty="0"/>
              <a:t>How do we measure good search results?  </a:t>
            </a:r>
          </a:p>
        </p:txBody>
      </p:sp>
      <p:graphicFrame>
        <p:nvGraphicFramePr>
          <p:cNvPr id="5" name="Content Placeholder 2">
            <a:extLst>
              <a:ext uri="{FF2B5EF4-FFF2-40B4-BE49-F238E27FC236}">
                <a16:creationId xmlns:a16="http://schemas.microsoft.com/office/drawing/2014/main" id="{0AB3C18D-D321-4F6F-9832-4D2045BA52DE}"/>
              </a:ext>
            </a:extLst>
          </p:cNvPr>
          <p:cNvGraphicFramePr>
            <a:graphicFrameLocks noGrp="1"/>
          </p:cNvGraphicFramePr>
          <p:nvPr>
            <p:ph idx="1"/>
            <p:extLst>
              <p:ext uri="{D42A27DB-BD31-4B8C-83A1-F6EECF244321}">
                <p14:modId xmlns:p14="http://schemas.microsoft.com/office/powerpoint/2010/main" val="3760955918"/>
              </p:ext>
            </p:extLst>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568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What Search Using a Taxonomy OUGHT To Do!!</a:t>
            </a:r>
          </a:p>
        </p:txBody>
      </p:sp>
      <p:graphicFrame>
        <p:nvGraphicFramePr>
          <p:cNvPr id="7" name="Content Placeholder 2">
            <a:extLst>
              <a:ext uri="{FF2B5EF4-FFF2-40B4-BE49-F238E27FC236}">
                <a16:creationId xmlns:a16="http://schemas.microsoft.com/office/drawing/2014/main" id="{FD465E09-CA09-47E2-A917-DA8C09FE9E6E}"/>
              </a:ext>
            </a:extLst>
          </p:cNvPr>
          <p:cNvGraphicFramePr>
            <a:graphicFrameLocks noGrp="1"/>
          </p:cNvGraphicFramePr>
          <p:nvPr>
            <p:ph idx="1"/>
            <p:extLst>
              <p:ext uri="{D42A27DB-BD31-4B8C-83A1-F6EECF244321}">
                <p14:modId xmlns:p14="http://schemas.microsoft.com/office/powerpoint/2010/main" val="3718347936"/>
              </p:ext>
            </p:extLst>
          </p:nvPr>
        </p:nvGraphicFramePr>
        <p:xfrm>
          <a:off x="838200" y="1825625"/>
          <a:ext cx="10515600" cy="395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366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Innovations Inc visit to Silverchair 13 December 2019" id="{C6C5D510-4EA9-1242-80B8-9509C2287E40}" vid="{A07CA355-DE73-0D4D-962A-C63EEC2644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11597</TotalTime>
  <Words>3650</Words>
  <Application>Microsoft Macintosh PowerPoint</Application>
  <PresentationFormat>Widescreen</PresentationFormat>
  <Paragraphs>673</Paragraphs>
  <Slides>69</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-apple-system</vt:lpstr>
      <vt:lpstr>Arial</vt:lpstr>
      <vt:lpstr>Bitstream Vera Sans</vt:lpstr>
      <vt:lpstr>Calibri</vt:lpstr>
      <vt:lpstr>Calibri Light</vt:lpstr>
      <vt:lpstr>Helvetica</vt:lpstr>
      <vt:lpstr>Impact</vt:lpstr>
      <vt:lpstr>Times New Roman</vt:lpstr>
      <vt:lpstr>Wingdings</vt:lpstr>
      <vt:lpstr>Office Theme</vt:lpstr>
      <vt:lpstr>PowerPoint Presentation</vt:lpstr>
      <vt:lpstr>Description: </vt:lpstr>
      <vt:lpstr>Who is speaking? Marjorie M.K. Hlava</vt:lpstr>
      <vt:lpstr>Content Without Access Is Nearly Worthless.</vt:lpstr>
      <vt:lpstr>What’s the problem with search?</vt:lpstr>
      <vt:lpstr>Is All Search The Same?</vt:lpstr>
      <vt:lpstr>Search Behavior Types</vt:lpstr>
      <vt:lpstr>How do we measure good search results?  </vt:lpstr>
      <vt:lpstr>What Search Using a Taxonomy OUGHT To Do!!</vt:lpstr>
      <vt:lpstr>What are the Parts of Search?</vt:lpstr>
      <vt:lpstr>Search Software Content Layer   Adding the Taxonomy Presentation layer (User Interface)  </vt:lpstr>
      <vt:lpstr>Sample – Lucene Deployment </vt:lpstr>
      <vt:lpstr>The inverted index is the heart</vt:lpstr>
      <vt:lpstr>“Outline of Presentation”</vt:lpstr>
      <vt:lpstr>PowerPoint Presentation</vt:lpstr>
      <vt:lpstr>PowerPoint Presentation</vt:lpstr>
      <vt:lpstr>Search for thesaurus tools</vt:lpstr>
      <vt:lpstr>Lucene - SOLR Search Flow</vt:lpstr>
      <vt:lpstr>Search Software Content Layer  Adding the Taxonomy Presentation layer (User Interface)  </vt:lpstr>
      <vt:lpstr>So how do we get there?</vt:lpstr>
      <vt:lpstr>The Workflow</vt:lpstr>
      <vt:lpstr>PowerPoint Presentation</vt:lpstr>
      <vt:lpstr>PowerPoint Presentation</vt:lpstr>
      <vt:lpstr>PowerPoint Presentation</vt:lpstr>
      <vt:lpstr>PowerPoint Presentation</vt:lpstr>
      <vt:lpstr>PowerPoint Presentation</vt:lpstr>
      <vt:lpstr>Florida Thesis Project</vt:lpstr>
      <vt:lpstr>PowerPoint Presentation</vt:lpstr>
      <vt:lpstr>PowerPoint Presentation</vt:lpstr>
      <vt:lpstr>Document submission uploads  - Smart Submit</vt:lpstr>
      <vt:lpstr>Search Software Content Layer  Adding the Taxonomy Presentation layer (User Interface)  </vt:lpstr>
      <vt:lpstr>All the taxonomy</vt:lpstr>
      <vt:lpstr>Non-intuitive Synonyms</vt:lpstr>
      <vt:lpstr>Lack of Synonymy Breaks Search</vt:lpstr>
      <vt:lpstr>Lack of Synonymy Breaks Search</vt:lpstr>
      <vt:lpstr>Lack of Synonymy Breaks Search</vt:lpstr>
      <vt:lpstr>Disambiguation</vt:lpstr>
      <vt:lpstr>Achieving Synonymy</vt:lpstr>
      <vt:lpstr>Integration into Search</vt:lpstr>
      <vt:lpstr>Content Management – More Than Just Documents</vt:lpstr>
      <vt:lpstr>Search Software Content Layer  Adding the Taxonomy Presentation layer (User Interface)  </vt:lpstr>
      <vt:lpstr>PowerPoint Presentation</vt:lpstr>
      <vt:lpstr>Google</vt:lpstr>
      <vt:lpstr>Taxonomy  Search</vt:lpstr>
      <vt:lpstr>PowerPoint Presentation</vt:lpstr>
      <vt:lpstr>Link to Additional Resources</vt:lpstr>
      <vt:lpstr>Sample Linked Page</vt:lpstr>
      <vt:lpstr>Recommender</vt:lpstr>
      <vt:lpstr>Recommender</vt:lpstr>
      <vt:lpstr>Content Recommender</vt:lpstr>
      <vt:lpstr>Content Recommender</vt:lpstr>
      <vt:lpstr>Search Leverage</vt:lpstr>
      <vt:lpstr>Word and Term Parsing In Search</vt:lpstr>
      <vt:lpstr>Search Taxonomy Terms First</vt:lpstr>
      <vt:lpstr>Linked Data</vt:lpstr>
      <vt:lpstr>Sample – Search Harmony Deployment </vt:lpstr>
      <vt:lpstr>The User Interface and Experience</vt:lpstr>
      <vt:lpstr>PowerPoint Presentation</vt:lpstr>
      <vt:lpstr>PowerPoint Presentation</vt:lpstr>
      <vt:lpstr>PowerPoint Presentation</vt:lpstr>
      <vt:lpstr>PowerPoint Presentation</vt:lpstr>
      <vt:lpstr>PowerPoint Presentation</vt:lpstr>
      <vt:lpstr>User statistics and analytics </vt:lpstr>
      <vt:lpstr>Fully Configurable Project Management </vt:lpstr>
      <vt:lpstr>About Access Innovations</vt:lpstr>
      <vt:lpstr>Our Software</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Margie Hlava</dc:creator>
  <cp:lastModifiedBy>Margie Hlava</cp:lastModifiedBy>
  <cp:revision>53</cp:revision>
  <dcterms:created xsi:type="dcterms:W3CDTF">2021-07-12T16:26:29Z</dcterms:created>
  <dcterms:modified xsi:type="dcterms:W3CDTF">2021-08-19T15:57:33Z</dcterms:modified>
</cp:coreProperties>
</file>